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702" r:id="rId5"/>
    <p:sldMasterId id="2147483677" r:id="rId6"/>
  </p:sldMasterIdLst>
  <p:notesMasterIdLst>
    <p:notesMasterId r:id="rId51"/>
  </p:notesMasterIdLst>
  <p:sldIdLst>
    <p:sldId id="959" r:id="rId7"/>
    <p:sldId id="958" r:id="rId8"/>
    <p:sldId id="1026" r:id="rId9"/>
    <p:sldId id="970" r:id="rId10"/>
    <p:sldId id="969" r:id="rId11"/>
    <p:sldId id="978" r:id="rId12"/>
    <p:sldId id="972" r:id="rId13"/>
    <p:sldId id="971" r:id="rId14"/>
    <p:sldId id="973" r:id="rId15"/>
    <p:sldId id="977" r:id="rId16"/>
    <p:sldId id="974" r:id="rId17"/>
    <p:sldId id="960" r:id="rId18"/>
    <p:sldId id="979" r:id="rId19"/>
    <p:sldId id="980" r:id="rId20"/>
    <p:sldId id="981" r:id="rId21"/>
    <p:sldId id="982" r:id="rId22"/>
    <p:sldId id="995" r:id="rId23"/>
    <p:sldId id="983" r:id="rId24"/>
    <p:sldId id="984" r:id="rId25"/>
    <p:sldId id="985" r:id="rId26"/>
    <p:sldId id="604" r:id="rId27"/>
    <p:sldId id="997" r:id="rId28"/>
    <p:sldId id="1004" r:id="rId29"/>
    <p:sldId id="1009" r:id="rId30"/>
    <p:sldId id="1010" r:id="rId31"/>
    <p:sldId id="1011" r:id="rId32"/>
    <p:sldId id="1012" r:id="rId33"/>
    <p:sldId id="1013" r:id="rId34"/>
    <p:sldId id="1015" r:id="rId35"/>
    <p:sldId id="1017" r:id="rId36"/>
    <p:sldId id="1018" r:id="rId37"/>
    <p:sldId id="1019" r:id="rId38"/>
    <p:sldId id="1025" r:id="rId39"/>
    <p:sldId id="1027" r:id="rId40"/>
    <p:sldId id="1030" r:id="rId41"/>
    <p:sldId id="1031" r:id="rId42"/>
    <p:sldId id="1032" r:id="rId43"/>
    <p:sldId id="1020" r:id="rId44"/>
    <p:sldId id="1021" r:id="rId45"/>
    <p:sldId id="1024" r:id="rId46"/>
    <p:sldId id="1022" r:id="rId47"/>
    <p:sldId id="1023" r:id="rId48"/>
    <p:sldId id="1033" r:id="rId49"/>
    <p:sldId id="683" r:id="rId50"/>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814"/>
    <a:srgbClr val="FFA503"/>
    <a:srgbClr val="FEFF05"/>
    <a:srgbClr val="008001"/>
    <a:srgbClr val="64D4EA"/>
    <a:srgbClr val="4CCCE6"/>
    <a:srgbClr val="6CD5EA"/>
    <a:srgbClr val="2BC3E1"/>
    <a:srgbClr val="57CFE7"/>
    <a:srgbClr val="AAC4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08" autoAdjust="0"/>
    <p:restoredTop sz="83425" autoAdjust="0"/>
  </p:normalViewPr>
  <p:slideViewPr>
    <p:cSldViewPr>
      <p:cViewPr>
        <p:scale>
          <a:sx n="60" d="100"/>
          <a:sy n="60" d="100"/>
        </p:scale>
        <p:origin x="144" y="496"/>
      </p:cViewPr>
      <p:guideLst>
        <p:guide orient="horz" pos="3240"/>
        <p:guide pos="5760"/>
      </p:guideLst>
    </p:cSldViewPr>
  </p:slideViewPr>
  <p:outlineViewPr>
    <p:cViewPr>
      <p:scale>
        <a:sx n="33" d="100"/>
        <a:sy n="33" d="100"/>
      </p:scale>
      <p:origin x="0" y="-4064"/>
    </p:cViewPr>
  </p:outlineViewPr>
  <p:notesTextViewPr>
    <p:cViewPr>
      <p:scale>
        <a:sx n="1" d="1"/>
        <a:sy n="1" d="1"/>
      </p:scale>
      <p:origin x="0" y="0"/>
    </p:cViewPr>
  </p:notesTextViewPr>
  <p:sorterViewPr>
    <p:cViewPr>
      <p:scale>
        <a:sx n="75" d="100"/>
        <a:sy n="75" d="100"/>
      </p:scale>
      <p:origin x="0" y="-865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17.11.25</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endParaRPr lang="es-ES_tradnl" sz="1200" noProof="0" dirty="0">
              <a:solidFill>
                <a:srgbClr val="0E0E0E"/>
              </a:solidFill>
              <a:effectLst/>
              <a:latin typeface=".SF NS"/>
            </a:endParaRPr>
          </a:p>
          <a:p>
            <a:r>
              <a:rPr lang="es-ES_tradnl" sz="1200" noProof="0" dirty="0">
                <a:solidFill>
                  <a:srgbClr val="0E0E0E"/>
                </a:solidFill>
                <a:effectLst/>
                <a:latin typeface=".SF NS"/>
              </a:rPr>
              <a:t>que es la suma del valor agregado por todos los productores residentes más cualquier impuesto sobre productos (menos subsidios) no incluido en la valoración de la producción, más los ingresos netos primarios (compensación de empleados e ingresos por propiedad) recibidos del extranjero. </a:t>
            </a:r>
            <a:endParaRPr lang="en-AR" b="1" dirty="0"/>
          </a:p>
        </p:txBody>
      </p:sp>
      <p:sp>
        <p:nvSpPr>
          <p:cNvPr id="4" name="Slide Number Placeholder 3"/>
          <p:cNvSpPr>
            <a:spLocks noGrp="1"/>
          </p:cNvSpPr>
          <p:nvPr>
            <p:ph type="sldNum" sz="quarter" idx="5"/>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295006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5CB57-BEB5-D02E-07EC-AF94249F6C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20571-DBB7-8AB1-3B22-65DDC8039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59936-A810-E605-8E75-B5E1391FD74B}"/>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B6CFD564-3554-0608-6F2B-76C6A13A8A1B}"/>
              </a:ext>
            </a:extLst>
          </p:cNvPr>
          <p:cNvSpPr>
            <a:spLocks noGrp="1"/>
          </p:cNvSpPr>
          <p:nvPr>
            <p:ph type="sldNum" sz="quarter" idx="5"/>
          </p:nvPr>
        </p:nvSpPr>
        <p:spPr/>
        <p:txBody>
          <a:bodyPr/>
          <a:lstStyle/>
          <a:p>
            <a:fld id="{BD9C3A12-1E0F-412B-B376-8089A55D946C}" type="slidenum">
              <a:rPr lang="uk-UA" smtClean="0"/>
              <a:t>27</a:t>
            </a:fld>
            <a:endParaRPr lang="uk-UA"/>
          </a:p>
        </p:txBody>
      </p:sp>
    </p:spTree>
    <p:extLst>
      <p:ext uri="{BB962C8B-B14F-4D97-AF65-F5344CB8AC3E}">
        <p14:creationId xmlns:p14="http://schemas.microsoft.com/office/powerpoint/2010/main" val="741409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8DBF7-85E4-8BB3-14F9-F85E438E0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8F3A6-CB47-93F9-BFB5-5B442C8369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20A48-B5F0-5472-9F93-100E00AA1DC5}"/>
              </a:ext>
            </a:extLst>
          </p:cNvPr>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Argentina </a:t>
            </a:r>
            <a:r>
              <a:rPr lang="en-US" sz="1200" b="0" i="0" kern="1200" dirty="0">
                <a:solidFill>
                  <a:schemeClr val="tx1"/>
                </a:solidFill>
                <a:effectLst/>
                <a:latin typeface="+mn-lt"/>
                <a:ea typeface="+mn-ea"/>
                <a:cs typeface="+mn-cs"/>
              </a:rPr>
              <a:t>(ARG):</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Uruguay </a:t>
            </a:r>
            <a:r>
              <a:rPr lang="en-US" sz="1200" b="0" i="0" kern="1200" dirty="0">
                <a:solidFill>
                  <a:schemeClr val="tx1"/>
                </a:solidFill>
                <a:effectLst/>
                <a:latin typeface="+mn-lt"/>
                <a:ea typeface="+mn-ea"/>
                <a:cs typeface="+mn-cs"/>
              </a:rPr>
              <a:t>(URY):</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4C):Lower </a:t>
            </a:r>
            <a:r>
              <a:rPr lang="en-US" sz="1200" b="0" i="0" kern="1200" dirty="0">
                <a:solidFill>
                  <a:schemeClr val="tx1"/>
                </a:solidFill>
                <a:effectLst/>
                <a:latin typeface="+mn-lt"/>
                <a:ea typeface="+mn-ea"/>
                <a:cs typeface="+mn-cs"/>
              </a:rPr>
              <a:t>middle income (Cluster #0)</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Diferentes</a:t>
            </a:r>
            <a:r>
              <a:rPr lang="en-US" sz="1200" b="0" i="0" kern="1200" dirty="0">
                <a:solidFill>
                  <a:schemeClr val="tx1"/>
                </a:solidFill>
                <a:effectLst/>
                <a:latin typeface="+mn-lt"/>
                <a:ea typeface="+mn-ea"/>
                <a:cs typeface="+mn-cs"/>
              </a:rPr>
              <a:t> clusters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ambas </a:t>
            </a:r>
            <a:r>
              <a:rPr lang="en-US" sz="1200" b="0" i="0" kern="1200" dirty="0" err="1">
                <a:solidFill>
                  <a:schemeClr val="tx1"/>
                </a:solidFill>
                <a:effectLst/>
                <a:latin typeface="+mn-lt"/>
                <a:ea typeface="+mn-ea"/>
                <a:cs typeface="+mn-cs"/>
              </a:rPr>
              <a:t>clasificaciones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ANÁLISIS ESTADÍSTICO DEL ALINEAMIENTO:</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Desviación </a:t>
            </a:r>
            <a:r>
              <a:rPr lang="en-US" sz="1200" b="0" i="0" kern="1200" dirty="0" err="1">
                <a:solidFill>
                  <a:schemeClr val="tx1"/>
                </a:solidFill>
                <a:effectLst/>
                <a:latin typeface="+mn-lt"/>
                <a:ea typeface="+mn-ea"/>
                <a:cs typeface="+mn-cs"/>
              </a:rPr>
              <a:t>promedio</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alineamiento</a:t>
            </a:r>
            <a:r>
              <a:rPr lang="en-US" sz="1200" b="0" i="0" kern="1200" dirty="0">
                <a:solidFill>
                  <a:schemeClr val="tx1"/>
                </a:solidFill>
                <a:effectLst/>
                <a:latin typeface="+mn-lt"/>
                <a:ea typeface="+mn-ea"/>
                <a:cs typeface="+mn-cs"/>
              </a:rPr>
              <a:t> 1:1: 1.12 </a:t>
            </a:r>
            <a:r>
              <a:rPr lang="en-US" sz="1200" b="0" i="0" kern="1200" dirty="0" err="1">
                <a:solidFill>
                  <a:schemeClr val="tx1"/>
                </a:solidFill>
                <a:effectLst/>
                <a:latin typeface="+mn-lt"/>
                <a:ea typeface="+mn-ea"/>
                <a:cs typeface="+mn-cs"/>
              </a:rPr>
              <a:t>índices</a:t>
            </a:r>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Desviación </a:t>
            </a:r>
            <a:r>
              <a:rPr lang="en-US" sz="1200" b="0" i="0" kern="1200" dirty="0" err="1">
                <a:solidFill>
                  <a:schemeClr val="tx1"/>
                </a:solidFill>
                <a:effectLst/>
                <a:latin typeface="+mn-lt"/>
                <a:ea typeface="+mn-ea"/>
                <a:cs typeface="+mn-cs"/>
              </a:rPr>
              <a:t>máxima</a:t>
            </a:r>
            <a:r>
              <a:rPr lang="en-US" sz="1200" b="0" i="0" kern="1200" dirty="0">
                <a:solidFill>
                  <a:schemeClr val="tx1"/>
                </a:solidFill>
                <a:effectLst/>
                <a:latin typeface="+mn-lt"/>
                <a:ea typeface="+mn-ea"/>
                <a:cs typeface="+mn-cs"/>
              </a:rPr>
              <a:t>: 3 </a:t>
            </a:r>
            <a:r>
              <a:rPr lang="en-US" sz="1200" b="0" i="0" kern="1200" dirty="0" err="1">
                <a:solidFill>
                  <a:schemeClr val="tx1"/>
                </a:solidFill>
                <a:effectLst/>
                <a:latin typeface="+mn-lt"/>
                <a:ea typeface="+mn-ea"/>
                <a:cs typeface="+mn-cs"/>
              </a:rPr>
              <a:t>índices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Diferencias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valores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Estandarizado</a:t>
            </a:r>
            <a:r>
              <a:rPr lang="en-US" sz="1200" b="0" i="0" kern="1200" dirty="0">
                <a:solidFill>
                  <a:schemeClr val="tx1"/>
                </a:solidFill>
                <a:effectLst/>
                <a:latin typeface="+mn-lt"/>
                <a:ea typeface="+mn-ea"/>
                <a:cs typeface="+mn-cs"/>
              </a:rPr>
              <a:t> (Z-score)):</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promedio</a:t>
            </a:r>
            <a:r>
              <a:rPr lang="en-US" sz="1200" b="0" i="0" kern="1200" dirty="0">
                <a:solidFill>
                  <a:schemeClr val="tx1"/>
                </a:solidFill>
                <a:effectLst/>
                <a:latin typeface="+mn-lt"/>
                <a:ea typeface="+mn-ea"/>
                <a:cs typeface="+mn-cs"/>
              </a:rPr>
              <a:t>: 0.2540</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Diferencia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máxima</a:t>
            </a:r>
            <a:r>
              <a:rPr lang="en-US" sz="1200" b="0" i="0" kern="1200" dirty="0">
                <a:solidFill>
                  <a:schemeClr val="tx1"/>
                </a:solidFill>
                <a:effectLst/>
                <a:latin typeface="+mn-lt"/>
                <a:ea typeface="+mn-ea"/>
                <a:cs typeface="+mn-cs"/>
              </a:rPr>
              <a:t>: 0.8168</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Std dev de </a:t>
            </a:r>
            <a:r>
              <a:rPr lang="en-US" sz="1200" b="0" i="0" kern="1200" dirty="0" err="1">
                <a:solidFill>
                  <a:schemeClr val="tx1"/>
                </a:solidFill>
                <a:effectLst/>
                <a:latin typeface="+mn-lt"/>
                <a:ea typeface="+mn-ea"/>
                <a:cs typeface="+mn-cs"/>
              </a:rPr>
              <a:t>diferencias</a:t>
            </a:r>
            <a:r>
              <a:rPr lang="en-US" sz="1200" b="0" i="0" kern="1200" dirty="0">
                <a:solidFill>
                  <a:schemeClr val="tx1"/>
                </a:solidFill>
                <a:effectLst/>
                <a:latin typeface="+mn-lt"/>
                <a:ea typeface="+mn-ea"/>
                <a:cs typeface="+mn-cs"/>
              </a:rPr>
              <a:t>: 0.3134</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Correlación </a:t>
            </a:r>
            <a:r>
              <a:rPr lang="en-US" sz="1200" b="0" i="0" kern="1200" dirty="0">
                <a:solidFill>
                  <a:schemeClr val="tx1"/>
                </a:solidFill>
                <a:effectLst/>
                <a:latin typeface="+mn-lt"/>
                <a:ea typeface="+mn-ea"/>
                <a:cs typeface="+mn-cs"/>
              </a:rPr>
              <a:t>de Pearson (</a:t>
            </a:r>
            <a:r>
              <a:rPr lang="en-US" sz="1200" b="0" i="0" kern="1200" dirty="0" err="1">
                <a:solidFill>
                  <a:schemeClr val="tx1"/>
                </a:solidFill>
                <a:effectLst/>
                <a:latin typeface="+mn-lt"/>
                <a:ea typeface="+mn-ea"/>
                <a:cs typeface="+mn-cs"/>
              </a:rPr>
              <a:t>período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superpuesto</a:t>
            </a:r>
            <a:r>
              <a:rPr lang="en-US" sz="1200" b="0" i="0" kern="1200" dirty="0">
                <a:solidFill>
                  <a:schemeClr val="tx1"/>
                </a:solidFill>
                <a:effectLst/>
                <a:latin typeface="+mn-lt"/>
                <a:ea typeface="+mn-ea"/>
                <a:cs typeface="+mn-cs"/>
              </a:rPr>
              <a:t>): 0.9509</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Warping </a:t>
            </a:r>
            <a:r>
              <a:rPr lang="en-US" sz="1200" b="0" i="0" kern="1200" dirty="0">
                <a:solidFill>
                  <a:schemeClr val="tx1"/>
                </a:solidFill>
                <a:effectLst/>
                <a:latin typeface="+mn-lt"/>
                <a:ea typeface="+mn-ea"/>
                <a:cs typeface="+mn-cs"/>
              </a:rPr>
              <a:t>del path:</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Alineamientos</a:t>
            </a:r>
            <a:r>
              <a:rPr lang="en-US" sz="1200" b="0" i="0" kern="1200" dirty="0">
                <a:solidFill>
                  <a:schemeClr val="tx1"/>
                </a:solidFill>
                <a:effectLst/>
                <a:latin typeface="+mn-lt"/>
                <a:ea typeface="+mn-ea"/>
                <a:cs typeface="+mn-cs"/>
              </a:rPr>
              <a:t> 1:1 (diagonal): 23 pasos (54.8%)</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Compresiones</a:t>
            </a:r>
            <a:r>
              <a:rPr lang="en-US" sz="1200" b="0" i="0" kern="1200" dirty="0">
                <a:solidFill>
                  <a:schemeClr val="tx1"/>
                </a:solidFill>
                <a:effectLst/>
                <a:latin typeface="+mn-lt"/>
                <a:ea typeface="+mn-ea"/>
                <a:cs typeface="+mn-cs"/>
              </a:rPr>
              <a:t> (Uruguay </a:t>
            </a:r>
            <a:r>
              <a:rPr lang="en-US" sz="1200" b="0" i="0" kern="1200" dirty="0" err="1">
                <a:solidFill>
                  <a:schemeClr val="tx1"/>
                </a:solidFill>
                <a:effectLst/>
                <a:latin typeface="+mn-lt"/>
                <a:ea typeface="+mn-ea"/>
                <a:cs typeface="+mn-cs"/>
              </a:rPr>
              <a:t>salta</a:t>
            </a:r>
            <a:r>
              <a:rPr lang="en-US" sz="1200" b="0" i="0" kern="1200" dirty="0">
                <a:solidFill>
                  <a:schemeClr val="tx1"/>
                </a:solidFill>
                <a:effectLst/>
                <a:latin typeface="+mn-lt"/>
                <a:ea typeface="+mn-ea"/>
                <a:cs typeface="+mn-cs"/>
              </a:rPr>
              <a:t>): 9 pasos</a:t>
            </a:r>
          </a:p>
          <a:p>
            <a:r>
              <a:rPr lang="en-US"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Expansiones</a:t>
            </a:r>
            <a:r>
              <a:rPr lang="en-US" sz="1200" b="0" i="0" kern="1200" dirty="0">
                <a:solidFill>
                  <a:schemeClr val="tx1"/>
                </a:solidFill>
                <a:effectLst/>
                <a:latin typeface="+mn-lt"/>
                <a:ea typeface="+mn-ea"/>
                <a:cs typeface="+mn-cs"/>
              </a:rPr>
              <a:t> (Argentina </a:t>
            </a:r>
            <a:r>
              <a:rPr lang="en-US" sz="1200" b="0" i="0" kern="1200" dirty="0" err="1">
                <a:solidFill>
                  <a:schemeClr val="tx1"/>
                </a:solidFill>
                <a:effectLst/>
                <a:latin typeface="+mn-lt"/>
                <a:ea typeface="+mn-ea"/>
                <a:cs typeface="+mn-cs"/>
              </a:rPr>
              <a:t>salta</a:t>
            </a:r>
            <a:r>
              <a:rPr lang="en-US" sz="1200" b="0" i="0" kern="1200" dirty="0">
                <a:solidFill>
                  <a:schemeClr val="tx1"/>
                </a:solidFill>
                <a:effectLst/>
                <a:latin typeface="+mn-lt"/>
                <a:ea typeface="+mn-ea"/>
                <a:cs typeface="+mn-cs"/>
              </a:rPr>
              <a:t>): 9 pasos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Proximidad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Geográfica</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Histórica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 del Río de la Plata</a:t>
            </a:r>
          </a:p>
          <a:p>
            <a:r>
              <a:rPr lang="en-US" sz="1200" b="0" kern="1200" dirty="0">
                <a:solidFill>
                  <a:schemeClr val="tx1"/>
                </a:solidFill>
                <a:effectLst/>
                <a:latin typeface="+mn-lt"/>
                <a:ea typeface="+mn-ea"/>
                <a:cs typeface="+mn-cs"/>
              </a:rPr>
              <a:t>Historia colonial </a:t>
            </a:r>
            <a:r>
              <a:rPr lang="en-US" sz="1200" b="0" kern="1200" dirty="0" err="1">
                <a:solidFill>
                  <a:schemeClr val="tx1"/>
                </a:solidFill>
                <a:effectLst/>
                <a:latin typeface="+mn-lt"/>
                <a:ea typeface="+mn-ea"/>
                <a:cs typeface="+mn-cs"/>
              </a:rPr>
              <a:t>compartida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Virreinato</a:t>
            </a:r>
            <a:r>
              <a:rPr lang="en-US" sz="1200" b="0" kern="1200" dirty="0">
                <a:solidFill>
                  <a:schemeClr val="tx1"/>
                </a:solidFill>
                <a:effectLst/>
                <a:latin typeface="+mn-lt"/>
                <a:ea typeface="+mn-ea"/>
                <a:cs typeface="+mn-cs"/>
              </a:rPr>
              <a:t> del Río de la Plata)</a:t>
            </a:r>
          </a:p>
          <a:p>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migratorios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inmigración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Cultura </a:t>
            </a:r>
            <a:r>
              <a:rPr lang="en-US" sz="1200" b="0" kern="1200" dirty="0" err="1">
                <a:solidFill>
                  <a:schemeClr val="tx1"/>
                </a:solidFill>
                <a:effectLst/>
                <a:latin typeface="+mn-lt"/>
                <a:ea typeface="+mn-ea"/>
                <a:cs typeface="+mn-cs"/>
              </a:rPr>
              <a:t>rioplatense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común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Estructura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Comparable:</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basadas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agroindustria</a:t>
            </a:r>
            <a:r>
              <a:rPr lang="en-US" sz="1200" b="0" kern="1200" dirty="0">
                <a:solidFill>
                  <a:schemeClr val="tx1"/>
                </a:solidFill>
                <a:effectLst/>
                <a:latin typeface="+mn-lt"/>
                <a:ea typeface="+mn-ea"/>
                <a:cs typeface="+mn-cs"/>
              </a:rPr>
              <a:t> (carne, soja, </a:t>
            </a:r>
            <a:r>
              <a:rPr lang="en-US" sz="1200" b="0" kern="1200" dirty="0" err="1">
                <a:solidFill>
                  <a:schemeClr val="tx1"/>
                </a:solidFill>
                <a:effectLst/>
                <a:latin typeface="+mn-lt"/>
                <a:ea typeface="+mn-ea"/>
                <a:cs typeface="+mn-cs"/>
              </a:rPr>
              <a:t>lácteos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Sector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importante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 turismo)</a:t>
            </a:r>
          </a:p>
          <a:p>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exportaciones</a:t>
            </a:r>
            <a:r>
              <a:rPr lang="en-US" sz="1200" b="0" kern="1200" dirty="0">
                <a:solidFill>
                  <a:schemeClr val="tx1"/>
                </a:solidFill>
                <a:effectLst/>
                <a:latin typeface="+mn-lt"/>
                <a:ea typeface="+mn-ea"/>
                <a:cs typeface="+mn-cs"/>
              </a:rPr>
              <a:t> de commodities</a:t>
            </a:r>
          </a:p>
          <a:p>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precios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internacionales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Miembros</a:t>
            </a:r>
            <a:r>
              <a:rPr lang="en-US" sz="1200" b="0" kern="1200" dirty="0">
                <a:solidFill>
                  <a:schemeClr val="tx1"/>
                </a:solidFill>
                <a:effectLst/>
                <a:latin typeface="+mn-lt"/>
                <a:ea typeface="+mn-ea"/>
                <a:cs typeface="+mn-cs"/>
              </a:rPr>
              <a:t> de Mercosur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a:t>
            </a:r>
          </a:p>
          <a:p>
            <a:r>
              <a:rPr lang="en-US" sz="1200" b="0" kern="1200" dirty="0" err="1">
                <a:solidFill>
                  <a:schemeClr val="tx1"/>
                </a:solidFill>
                <a:effectLst/>
                <a:latin typeface="+mn-lt"/>
                <a:ea typeface="+mn-ea"/>
                <a:cs typeface="+mn-cs"/>
              </a:rPr>
              <a:t>Flujos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comerciales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intensos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fronteriza</a:t>
            </a:r>
            <a:r>
              <a:rPr lang="en-US" sz="1200" b="0" kern="1200" dirty="0">
                <a:solidFill>
                  <a:schemeClr val="tx1"/>
                </a:solidFill>
                <a:effectLst/>
                <a:latin typeface="+mn-lt"/>
                <a:ea typeface="+mn-ea"/>
                <a:cs typeface="+mn-cs"/>
              </a:rPr>
              <a:t> (Colonia-Buenos Aires)</a:t>
            </a: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compartidos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Ciclos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Políticos</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Económicos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Ambos </a:t>
            </a:r>
            <a:r>
              <a:rPr lang="en-US" sz="1200" b="0" kern="1200" dirty="0" err="1">
                <a:solidFill>
                  <a:schemeClr val="tx1"/>
                </a:solidFill>
                <a:effectLst/>
                <a:latin typeface="+mn-lt"/>
                <a:ea typeface="+mn-ea"/>
                <a:cs typeface="+mn-cs"/>
              </a:rPr>
              <a:t>experimentaron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dictaduras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militares</a:t>
            </a:r>
            <a:r>
              <a:rPr lang="en-US" sz="1200" b="0" kern="1200" dirty="0">
                <a:solidFill>
                  <a:schemeClr val="tx1"/>
                </a:solidFill>
                <a:effectLst/>
                <a:latin typeface="+mn-lt"/>
                <a:ea typeface="+mn-ea"/>
                <a:cs typeface="+mn-cs"/>
              </a:rPr>
              <a:t> (1970s-1980s)</a:t>
            </a:r>
          </a:p>
          <a:p>
            <a:r>
              <a:rPr lang="en-US" sz="1200" b="0" kern="1200" dirty="0" err="1">
                <a:solidFill>
                  <a:schemeClr val="tx1"/>
                </a:solidFill>
                <a:effectLst/>
                <a:latin typeface="+mn-lt"/>
                <a:ea typeface="+mn-ea"/>
                <a:cs typeface="+mn-cs"/>
              </a:rPr>
              <a:t>Transición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democrática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80s</a:t>
            </a:r>
          </a:p>
          <a:p>
            <a:r>
              <a:rPr lang="en-US" sz="1200" b="0" kern="1200" dirty="0">
                <a:solidFill>
                  <a:schemeClr val="tx1"/>
                </a:solidFill>
                <a:effectLst/>
                <a:latin typeface="+mn-lt"/>
                <a:ea typeface="+mn-ea"/>
                <a:cs typeface="+mn-cs"/>
              </a:rPr>
              <a:t>Crisis </a:t>
            </a:r>
            <a:r>
              <a:rPr lang="en-US" sz="1200" b="0" kern="1200" dirty="0" err="1">
                <a:solidFill>
                  <a:schemeClr val="tx1"/>
                </a:solidFill>
                <a:effectLst/>
                <a:latin typeface="+mn-lt"/>
                <a:ea typeface="+mn-ea"/>
                <a:cs typeface="+mn-cs"/>
              </a:rPr>
              <a:t>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latinoamericanas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efecto</a:t>
            </a:r>
            <a:r>
              <a:rPr lang="en-US" sz="1200" b="0" kern="1200" dirty="0">
                <a:solidFill>
                  <a:schemeClr val="tx1"/>
                </a:solidFill>
                <a:effectLst/>
                <a:latin typeface="+mn-lt"/>
                <a:ea typeface="+mn-ea"/>
                <a:cs typeface="+mn-cs"/>
              </a:rPr>
              <a:t> tequila, crisis </a:t>
            </a:r>
            <a:r>
              <a:rPr lang="en-US" sz="1200" b="0" kern="1200" dirty="0" err="1">
                <a:solidFill>
                  <a:schemeClr val="tx1"/>
                </a:solidFill>
                <a:effectLst/>
                <a:latin typeface="+mn-lt"/>
                <a:ea typeface="+mn-ea"/>
                <a:cs typeface="+mn-cs"/>
              </a:rPr>
              <a:t>brasileña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Bonanzas de commodities (2000s)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clave </a:t>
            </a:r>
            <a:r>
              <a:rPr lang="en-US" sz="1200" b="1" kern="1200" dirty="0" err="1">
                <a:solidFill>
                  <a:schemeClr val="tx1"/>
                </a:solidFill>
                <a:effectLst/>
                <a:latin typeface="+mn-lt"/>
                <a:ea typeface="+mn-ea"/>
                <a:cs typeface="+mn-cs"/>
              </a:rPr>
              <a:t>capturadas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a:t>
            </a:r>
            <a:r>
              <a:rPr lang="en-US" sz="1200" b="0" kern="1200" dirty="0" err="1">
                <a:solidFill>
                  <a:schemeClr val="tx1"/>
                </a:solidFill>
                <a:effectLst/>
                <a:latin typeface="+mn-lt"/>
                <a:ea typeface="+mn-ea"/>
                <a:cs typeface="+mn-cs"/>
              </a:rPr>
              <a:t>pesar</a:t>
            </a:r>
            <a:r>
              <a:rPr lang="en-US" sz="1200" b="0" kern="1200" dirty="0">
                <a:solidFill>
                  <a:schemeClr val="tx1"/>
                </a:solidFill>
                <a:effectLst/>
                <a:latin typeface="+mn-lt"/>
                <a:ea typeface="+mn-ea"/>
                <a:cs typeface="+mn-cs"/>
              </a:rPr>
              <a:t> de similitudes, DTW </a:t>
            </a:r>
            <a:r>
              <a:rPr lang="en-US" sz="1200" b="0" kern="1200" dirty="0" err="1">
                <a:solidFill>
                  <a:schemeClr val="tx1"/>
                </a:solidFill>
                <a:effectLst/>
                <a:latin typeface="+mn-lt"/>
                <a:ea typeface="+mn-ea"/>
                <a:cs typeface="+mn-cs"/>
              </a:rPr>
              <a:t>detecta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89, default 2001, crisis 2018)</a:t>
            </a:r>
          </a:p>
          <a:p>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Uruguay con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Argentina ~7-10x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grande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GNI total</a:t>
            </a:r>
          </a:p>
          <a:p>
            <a:r>
              <a:rPr lang="en-US" sz="1200" b="1" kern="1200" dirty="0" err="1">
                <a:solidFill>
                  <a:schemeClr val="tx1"/>
                </a:solidFill>
                <a:effectLst/>
                <a:latin typeface="+mn-lt"/>
                <a:ea typeface="+mn-ea"/>
                <a:cs typeface="+mn-cs"/>
              </a:rPr>
              <a:t>Desempeño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Uruguay con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post-2000</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método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esperaríamos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baja/media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idénticos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períodos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normales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argentinas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regional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K-Means GNI y Banco Mundial</a:t>
            </a:r>
          </a:p>
          <a:p>
            <a:r>
              <a:rPr lang="en-US" sz="1200" b="0" kern="1200" dirty="0" err="1">
                <a:solidFill>
                  <a:schemeClr val="tx1"/>
                </a:solidFill>
                <a:effectLst/>
                <a:latin typeface="+mn-lt"/>
                <a:ea typeface="+mn-ea"/>
                <a:cs typeface="+mn-cs"/>
              </a:rPr>
              <a:t>Posible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si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Interpretación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a:t>
            </a:r>
            <a:r>
              <a:rPr lang="en-US" sz="1200" b="0" kern="1200" dirty="0" err="1">
                <a:solidFill>
                  <a:schemeClr val="tx1"/>
                </a:solidFill>
                <a:effectLst/>
                <a:latin typeface="+mn-lt"/>
                <a:ea typeface="+mn-ea"/>
                <a:cs typeface="+mn-cs"/>
              </a:rPr>
              <a:t>actúa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"control" de Argentina: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habría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pasado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Similitudes </a:t>
            </a:r>
            <a:r>
              <a:rPr lang="en-US" sz="1200" b="0" kern="1200" dirty="0" err="1">
                <a:solidFill>
                  <a:schemeClr val="tx1"/>
                </a:solidFill>
                <a:effectLst/>
                <a:latin typeface="+mn-lt"/>
                <a:ea typeface="+mn-ea"/>
                <a:cs typeface="+mn-cs"/>
              </a:rPr>
              <a:t>validan</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impacto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domésticas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Del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uruguayo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Instituciones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sólidas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reducen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sacrificar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Previsibilidad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atrae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de largo </a:t>
            </a:r>
            <a:r>
              <a:rPr lang="en-US" sz="1200" b="0" kern="1200" dirty="0" err="1">
                <a:solidFill>
                  <a:schemeClr val="tx1"/>
                </a:solidFill>
                <a:effectLst/>
                <a:latin typeface="+mn-lt"/>
                <a:ea typeface="+mn-ea"/>
                <a:cs typeface="+mn-cs"/>
              </a:rPr>
              <a:t>plazo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Tamaño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pequeño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ser </a:t>
            </a:r>
            <a:r>
              <a:rPr lang="en-US" sz="1200" b="0" kern="1200" dirty="0" err="1">
                <a:solidFill>
                  <a:schemeClr val="tx1"/>
                </a:solidFill>
                <a:effectLst/>
                <a:latin typeface="+mn-lt"/>
                <a:ea typeface="+mn-ea"/>
                <a:cs typeface="+mn-cs"/>
              </a:rPr>
              <a:t>ventaja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inercia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moderada</a:t>
            </a:r>
            <a:r>
              <a:rPr lang="en-US" sz="1200" b="0" kern="1200" dirty="0">
                <a:solidFill>
                  <a:schemeClr val="tx1"/>
                </a:solidFill>
                <a:effectLst/>
                <a:latin typeface="+mn-lt"/>
                <a:ea typeface="+mn-ea"/>
                <a:cs typeface="+mn-cs"/>
              </a:rPr>
              <a:t> (turismo, </a:t>
            </a:r>
            <a:r>
              <a:rPr lang="en-US" sz="1200" b="0" kern="1200" dirty="0" err="1">
                <a:solidFill>
                  <a:schemeClr val="tx1"/>
                </a:solidFill>
                <a:effectLst/>
                <a:latin typeface="+mn-lt"/>
                <a:ea typeface="+mn-ea"/>
                <a:cs typeface="+mn-cs"/>
              </a:rPr>
              <a:t>logística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complementa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¿Por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logró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Argentina no, con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iniciales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87D3208-1C7C-A243-610A-0B62EABBAFF0}"/>
              </a:ext>
            </a:extLst>
          </p:cNvPr>
          <p:cNvSpPr>
            <a:spLocks noGrp="1"/>
          </p:cNvSpPr>
          <p:nvPr>
            <p:ph type="sldNum" sz="quarter" idx="5"/>
          </p:nvPr>
        </p:nvSpPr>
        <p:spPr/>
        <p:txBody>
          <a:bodyPr/>
          <a:lstStyle/>
          <a:p>
            <a:fld id="{BD9C3A12-1E0F-412B-B376-8089A55D946C}" type="slidenum">
              <a:rPr lang="uk-UA" smtClean="0"/>
              <a:t>28</a:t>
            </a:fld>
            <a:endParaRPr lang="uk-UA"/>
          </a:p>
        </p:txBody>
      </p:sp>
    </p:spTree>
    <p:extLst>
      <p:ext uri="{BB962C8B-B14F-4D97-AF65-F5344CB8AC3E}">
        <p14:creationId xmlns:p14="http://schemas.microsoft.com/office/powerpoint/2010/main" val="3477719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DCD60D-E943-CD1C-3408-B83ECB6534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7E49C9-EB33-1891-C0C3-19CA318B3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5A9FE-587C-7056-D753-9D2199A90B14}"/>
              </a:ext>
            </a:extLst>
          </p:cNvPr>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Argentina </a:t>
            </a:r>
            <a:r>
              <a:rPr lang="en-US" sz="1200" b="0" i="0" kern="1200" dirty="0">
                <a:solidFill>
                  <a:schemeClr val="tx1"/>
                </a:solidFill>
                <a:effectLst/>
                <a:latin typeface="+mn-lt"/>
                <a:ea typeface="+mn-ea"/>
                <a:cs typeface="+mn-cs"/>
              </a:rPr>
              <a:t>(ARG):</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Brazil </a:t>
            </a:r>
            <a:r>
              <a:rPr lang="en-US" sz="1200" b="0" i="0" kern="1200" dirty="0">
                <a:solidFill>
                  <a:schemeClr val="tx1"/>
                </a:solidFill>
                <a:effectLst/>
                <a:latin typeface="+mn-lt"/>
                <a:ea typeface="+mn-ea"/>
                <a:cs typeface="+mn-cs"/>
              </a:rPr>
              <a:t>(BRA):</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Upper middle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Ambos </a:t>
            </a:r>
            <a:r>
              <a:rPr lang="en-US" sz="1200" b="0" i="0" kern="1200" dirty="0" err="1">
                <a:solidFill>
                  <a:schemeClr val="tx1"/>
                </a:solidFill>
                <a:effectLst/>
                <a:latin typeface="+mn-lt"/>
                <a:ea typeface="+mn-ea"/>
                <a:cs typeface="+mn-cs"/>
              </a:rPr>
              <a:t>países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MISMO cluster (BM y K-Means)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a:t>
            </a:r>
            <a:r>
              <a:rPr lang="en-US" sz="1200" b="1" kern="1200" dirty="0" err="1">
                <a:solidFill>
                  <a:schemeClr val="tx1"/>
                </a:solidFill>
                <a:effectLst/>
                <a:latin typeface="+mn-lt"/>
                <a:ea typeface="+mn-ea"/>
                <a:cs typeface="+mn-cs"/>
              </a:rPr>
              <a:t>relevantes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comparaciones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 y Argentina: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Las dos </a:t>
            </a:r>
            <a:r>
              <a:rPr lang="en-US" sz="1200" b="0" kern="1200" dirty="0" err="1">
                <a:solidFill>
                  <a:schemeClr val="tx1"/>
                </a:solidFill>
                <a:effectLst/>
                <a:latin typeface="+mn-lt"/>
                <a:ea typeface="+mn-ea"/>
                <a:cs typeface="+mn-cs"/>
              </a:rPr>
              <a:t>mayores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Socios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comerciales</a:t>
            </a:r>
            <a:r>
              <a:rPr lang="en-US" sz="1200" b="0" kern="1200" dirty="0">
                <a:solidFill>
                  <a:schemeClr val="tx1"/>
                </a:solidFill>
                <a:effectLst/>
                <a:latin typeface="+mn-lt"/>
                <a:ea typeface="+mn-ea"/>
                <a:cs typeface="+mn-cs"/>
              </a:rPr>
              <a:t> clave (Mercosur)</a:t>
            </a:r>
          </a:p>
          <a:p>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históricas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paralelas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divergentes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"Gigantes"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aspiraciones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globales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Similitudes </a:t>
            </a:r>
            <a:r>
              <a:rPr lang="en-US" sz="1200" b="1" kern="1200" dirty="0" err="1">
                <a:solidFill>
                  <a:schemeClr val="tx1"/>
                </a:solidFill>
                <a:effectLst/>
                <a:latin typeface="+mn-lt"/>
                <a:ea typeface="+mn-ea"/>
                <a:cs typeface="+mn-cs"/>
              </a:rPr>
              <a:t>estructurales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Dotación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recursos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Agricultura de </a:t>
            </a:r>
            <a:r>
              <a:rPr lang="en-US" sz="1200" b="0" kern="1200" dirty="0" err="1">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(soja, </a:t>
            </a:r>
            <a:r>
              <a:rPr lang="en-US" sz="1200" b="0" kern="1200" dirty="0" err="1">
                <a:solidFill>
                  <a:schemeClr val="tx1"/>
                </a:solidFill>
                <a:effectLst/>
                <a:latin typeface="+mn-lt"/>
                <a:ea typeface="+mn-ea"/>
                <a:cs typeface="+mn-cs"/>
              </a:rPr>
              <a:t>maíz</a:t>
            </a:r>
            <a:r>
              <a:rPr lang="en-US" sz="1200" b="0" kern="1200" dirty="0">
                <a:solidFill>
                  <a:schemeClr val="tx1"/>
                </a:solidFill>
                <a:effectLst/>
                <a:latin typeface="+mn-lt"/>
                <a:ea typeface="+mn-ea"/>
                <a:cs typeface="+mn-cs"/>
              </a:rPr>
              <a:t>, carne)</a:t>
            </a:r>
          </a:p>
          <a:p>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naturales </a:t>
            </a:r>
            <a:r>
              <a:rPr lang="en-US" sz="1200" b="0" kern="1200" dirty="0" err="1">
                <a:solidFill>
                  <a:schemeClr val="tx1"/>
                </a:solidFill>
                <a:effectLst/>
                <a:latin typeface="+mn-lt"/>
                <a:ea typeface="+mn-ea"/>
                <a:cs typeface="+mn-cs"/>
              </a:rPr>
              <a:t>abundantes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Territorio</a:t>
            </a:r>
            <a:r>
              <a:rPr lang="en-US" sz="1200" b="0" kern="1200" dirty="0">
                <a:solidFill>
                  <a:schemeClr val="tx1"/>
                </a:solidFill>
                <a:effectLst/>
                <a:latin typeface="+mn-lt"/>
                <a:ea typeface="+mn-ea"/>
                <a:cs typeface="+mn-cs"/>
              </a:rPr>
              <a:t> extenso y </a:t>
            </a:r>
            <a:r>
              <a:rPr lang="en-US" sz="1200" b="0" kern="1200" dirty="0" err="1">
                <a:solidFill>
                  <a:schemeClr val="tx1"/>
                </a:solidFill>
                <a:effectLst/>
                <a:latin typeface="+mn-lt"/>
                <a:ea typeface="+mn-ea"/>
                <a:cs typeface="+mn-cs"/>
              </a:rPr>
              <a:t>diverso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Población grande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5x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Historia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compartida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sustitución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importaciones</a:t>
            </a:r>
            <a:r>
              <a:rPr lang="en-US" sz="1200" b="0" kern="1200" dirty="0">
                <a:solidFill>
                  <a:schemeClr val="tx1"/>
                </a:solidFill>
                <a:effectLst/>
                <a:latin typeface="+mn-lt"/>
                <a:ea typeface="+mn-ea"/>
                <a:cs typeface="+mn-cs"/>
              </a:rPr>
              <a:t> (ISI)</a:t>
            </a:r>
          </a:p>
          <a:p>
            <a:r>
              <a:rPr lang="en-US" sz="1200" b="0" kern="1200" dirty="0">
                <a:solidFill>
                  <a:schemeClr val="tx1"/>
                </a:solidFill>
                <a:effectLst/>
                <a:latin typeface="+mn-lt"/>
                <a:ea typeface="+mn-ea"/>
                <a:cs typeface="+mn-cs"/>
              </a:rPr>
              <a:t>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80s</a:t>
            </a:r>
          </a:p>
          <a:p>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 (Plan Real 1994, </a:t>
            </a:r>
            <a:r>
              <a:rPr lang="en-US" sz="1200" b="0" kern="1200" dirty="0" err="1">
                <a:solidFill>
                  <a:schemeClr val="tx1"/>
                </a:solidFill>
                <a:effectLst/>
                <a:latin typeface="+mn-lt"/>
                <a:ea typeface="+mn-ea"/>
                <a:cs typeface="+mn-cs"/>
              </a:rPr>
              <a:t>Convertibilidad</a:t>
            </a:r>
            <a:r>
              <a:rPr lang="en-US" sz="1200" b="0" kern="1200" dirty="0">
                <a:solidFill>
                  <a:schemeClr val="tx1"/>
                </a:solidFill>
                <a:effectLst/>
                <a:latin typeface="+mn-lt"/>
                <a:ea typeface="+mn-ea"/>
                <a:cs typeface="+mn-cs"/>
              </a:rPr>
              <a:t> 1991)</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a:t>
            </a:r>
          </a:p>
          <a:p>
            <a:r>
              <a:rPr lang="en-US" sz="1200" b="0" kern="1200" dirty="0">
                <a:solidFill>
                  <a:schemeClr val="tx1"/>
                </a:solidFill>
                <a:effectLst/>
                <a:latin typeface="+mn-lt"/>
                <a:ea typeface="+mn-ea"/>
                <a:cs typeface="+mn-cs"/>
              </a:rPr>
              <a:t>Boom de commodities 2000s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Mercosur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1991</a:t>
            </a:r>
          </a:p>
          <a:p>
            <a:r>
              <a:rPr lang="en-US" sz="1200" b="0" kern="1200" dirty="0">
                <a:solidFill>
                  <a:schemeClr val="tx1"/>
                </a:solidFill>
                <a:effectLst/>
                <a:latin typeface="+mn-lt"/>
                <a:ea typeface="+mn-ea"/>
                <a:cs typeface="+mn-cs"/>
              </a:rPr>
              <a:t>Comercio bilateral </a:t>
            </a:r>
            <a:r>
              <a:rPr lang="en-US" sz="1200" b="0" kern="1200" dirty="0" err="1">
                <a:solidFill>
                  <a:schemeClr val="tx1"/>
                </a:solidFill>
                <a:effectLst/>
                <a:latin typeface="+mn-lt"/>
                <a:ea typeface="+mn-ea"/>
                <a:cs typeface="+mn-cs"/>
              </a:rPr>
              <a:t>intenso</a:t>
            </a:r>
            <a:r>
              <a:rPr lang="en-US" sz="1200" b="0" kern="1200" dirty="0">
                <a:solidFill>
                  <a:schemeClr val="tx1"/>
                </a:solidFill>
                <a:effectLst/>
                <a:latin typeface="+mn-lt"/>
                <a:ea typeface="+mn-ea"/>
                <a:cs typeface="+mn-cs"/>
              </a:rPr>
              <a:t> (autos, </a:t>
            </a:r>
            <a:r>
              <a:rPr lang="en-US" sz="1200" b="0" kern="1200" dirty="0" err="1">
                <a:solidFill>
                  <a:schemeClr val="tx1"/>
                </a:solidFill>
                <a:effectLst/>
                <a:latin typeface="+mn-lt"/>
                <a:ea typeface="+mn-ea"/>
                <a:cs typeface="+mn-cs"/>
              </a:rPr>
              <a:t>maquinaria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compartidos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clave </a:t>
            </a:r>
            <a:r>
              <a:rPr lang="en-US" sz="1200" b="1" kern="1200" dirty="0" err="1">
                <a:solidFill>
                  <a:schemeClr val="tx1"/>
                </a:solidFill>
                <a:effectLst/>
                <a:latin typeface="+mn-lt"/>
                <a:ea typeface="+mn-ea"/>
                <a:cs typeface="+mn-cs"/>
              </a:rPr>
              <a:t>capturadas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Plan Real </a:t>
            </a:r>
            <a:r>
              <a:rPr lang="en-US" sz="1200" b="0" kern="1200" dirty="0" err="1">
                <a:solidFill>
                  <a:schemeClr val="tx1"/>
                </a:solidFill>
                <a:effectLst/>
                <a:latin typeface="+mn-lt"/>
                <a:ea typeface="+mn-ea"/>
                <a:cs typeface="+mn-cs"/>
              </a:rPr>
              <a:t>exitoso</a:t>
            </a:r>
            <a:r>
              <a:rPr lang="en-US" sz="1200" b="0" kern="1200" dirty="0">
                <a:solidFill>
                  <a:schemeClr val="tx1"/>
                </a:solidFill>
                <a:effectLst/>
                <a:latin typeface="+mn-lt"/>
                <a:ea typeface="+mn-ea"/>
                <a:cs typeface="+mn-cs"/>
              </a:rPr>
              <a:t> (1994-presente)</a:t>
            </a:r>
          </a:p>
          <a:p>
            <a:r>
              <a:rPr lang="en-US" sz="1200" b="1" kern="1200" dirty="0" err="1">
                <a:solidFill>
                  <a:schemeClr val="tx1"/>
                </a:solidFill>
                <a:effectLst/>
                <a:latin typeface="+mn-lt"/>
                <a:ea typeface="+mn-ea"/>
                <a:cs typeface="+mn-cs"/>
              </a:rPr>
              <a:t>Crecimiento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oro</a:t>
            </a:r>
            <a:r>
              <a:rPr lang="en-US" sz="1200" b="0" kern="1200" dirty="0">
                <a:solidFill>
                  <a:schemeClr val="tx1"/>
                </a:solidFill>
                <a:effectLst/>
                <a:latin typeface="+mn-lt"/>
                <a:ea typeface="+mn-ea"/>
                <a:cs typeface="+mn-cs"/>
              </a:rPr>
              <a:t>" 2000-2010</a:t>
            </a:r>
          </a:p>
          <a:p>
            <a:r>
              <a:rPr lang="en-US" sz="1200" b="1"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Industria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amplia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aeroespacial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petróleo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minería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Mercado </a:t>
            </a:r>
            <a:r>
              <a:rPr lang="en-US" sz="1200" b="1"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Base para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endógeno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Mayor </a:t>
            </a:r>
            <a:r>
              <a:rPr lang="en-US" sz="1200" b="0" kern="1200" dirty="0" err="1">
                <a:solidFill>
                  <a:schemeClr val="tx1"/>
                </a:solidFill>
                <a:effectLst/>
                <a:latin typeface="+mn-lt"/>
                <a:ea typeface="+mn-ea"/>
                <a:cs typeface="+mn-cs"/>
              </a:rPr>
              <a:t>previsibilidad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crisis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Inestabilidad </a:t>
            </a:r>
            <a:r>
              <a:rPr lang="en-US" sz="1200" b="1" kern="1200" dirty="0" err="1">
                <a:solidFill>
                  <a:schemeClr val="tx1"/>
                </a:solidFill>
                <a:effectLst/>
                <a:latin typeface="+mn-lt"/>
                <a:ea typeface="+mn-ea"/>
                <a:cs typeface="+mn-cs"/>
              </a:rPr>
              <a:t>recurrente</a:t>
            </a:r>
            <a:r>
              <a:rPr lang="en-US" sz="1200" b="0" kern="1200" dirty="0">
                <a:solidFill>
                  <a:schemeClr val="tx1"/>
                </a:solidFill>
                <a:effectLst/>
                <a:latin typeface="+mn-lt"/>
                <a:ea typeface="+mn-ea"/>
                <a:cs typeface="+mn-cs"/>
              </a:rPr>
              <a:t>: Crisis 2001, 2018, 2023</a:t>
            </a:r>
          </a:p>
          <a:p>
            <a:r>
              <a:rPr lang="en-US" sz="1200" b="1" kern="1200" dirty="0" err="1">
                <a:solidFill>
                  <a:schemeClr val="tx1"/>
                </a:solidFill>
                <a:effectLst/>
                <a:latin typeface="+mn-lt"/>
                <a:ea typeface="+mn-ea"/>
                <a:cs typeface="+mn-cs"/>
              </a:rPr>
              <a:t>Volatilidad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devaluaciones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bruscas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Menor </a:t>
            </a:r>
            <a:r>
              <a:rPr lang="en-US" sz="1200" b="1"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marcada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Inercia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rumbo </a:t>
            </a:r>
            <a:r>
              <a:rPr lang="en-US" sz="1200" b="0" kern="1200" dirty="0" err="1">
                <a:solidFill>
                  <a:schemeClr val="tx1"/>
                </a:solidFill>
                <a:effectLst/>
                <a:latin typeface="+mn-lt"/>
                <a:ea typeface="+mn-ea"/>
                <a:cs typeface="+mn-cs"/>
              </a:rPr>
              <a:t>frecuentes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Desconfianza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crónica</a:t>
            </a:r>
            <a:r>
              <a:rPr lang="en-US" sz="1200" b="0" kern="1200" dirty="0">
                <a:solidFill>
                  <a:schemeClr val="tx1"/>
                </a:solidFill>
                <a:effectLst/>
                <a:latin typeface="+mn-lt"/>
                <a:ea typeface="+mn-ea"/>
                <a:cs typeface="+mn-cs"/>
              </a:rPr>
              <a:t>: Fuga de </a:t>
            </a:r>
            <a:r>
              <a:rPr lang="en-US" sz="1200" b="0" kern="1200" dirty="0" err="1">
                <a:solidFill>
                  <a:schemeClr val="tx1"/>
                </a:solidFill>
                <a:effectLst/>
                <a:latin typeface="+mn-lt"/>
                <a:ea typeface="+mn-ea"/>
                <a:cs typeface="+mn-cs"/>
              </a:rPr>
              <a:t>capitales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dolarización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Lo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debería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revelar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Esperado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a:t>
            </a:r>
            <a:r>
              <a:rPr lang="en-US" sz="1200" b="1" kern="1200" dirty="0">
                <a:solidFill>
                  <a:schemeClr val="tx1"/>
                </a:solidFill>
                <a:effectLst/>
                <a:latin typeface="+mn-lt"/>
                <a:ea typeface="+mn-ea"/>
                <a:cs typeface="+mn-cs"/>
              </a:rPr>
              <a:t>media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creciente</a:t>
            </a:r>
            <a:r>
              <a:rPr lang="en-US" sz="1200" b="0" kern="1200" dirty="0">
                <a:solidFill>
                  <a:schemeClr val="tx1"/>
                </a:solidFill>
                <a:effectLst/>
                <a:latin typeface="+mn-lt"/>
                <a:ea typeface="+mn-ea"/>
                <a:cs typeface="+mn-cs"/>
              </a:rPr>
              <a:t> post-2000</a:t>
            </a:r>
          </a:p>
          <a:p>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alta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1980s-1990s</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menor</a:t>
            </a:r>
            <a:r>
              <a:rPr lang="en-US" sz="1200" b="1" kern="1200" dirty="0">
                <a:solidFill>
                  <a:schemeClr val="tx1"/>
                </a:solidFill>
                <a:effectLst/>
                <a:latin typeface="+mn-lt"/>
                <a:ea typeface="+mn-ea"/>
                <a:cs typeface="+mn-cs"/>
              </a:rPr>
              <a:t> post-2000</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K-Means GNI (upper middle income)</a:t>
            </a:r>
          </a:p>
          <a:p>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DTW?: </a:t>
            </a:r>
            <a:r>
              <a:rPr lang="en-US" sz="1200" b="0" kern="1200" dirty="0" err="1">
                <a:solidFill>
                  <a:schemeClr val="tx1"/>
                </a:solidFill>
                <a:effectLst/>
                <a:latin typeface="+mn-lt"/>
                <a:ea typeface="+mn-ea"/>
                <a:cs typeface="+mn-cs"/>
              </a:rPr>
              <a:t>Depende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Narrativa</a:t>
            </a:r>
            <a:r>
              <a:rPr lang="en-US" sz="1200" b="1" kern="1200" dirty="0">
                <a:solidFill>
                  <a:schemeClr val="tx1"/>
                </a:solidFill>
                <a:effectLst/>
                <a:latin typeface="+mn-lt"/>
                <a:ea typeface="+mn-ea"/>
                <a:cs typeface="+mn-cs"/>
              </a:rPr>
              <a:t> temporal: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a:solidFill>
                  <a:schemeClr val="tx1"/>
                </a:solidFill>
                <a:effectLst/>
                <a:latin typeface="+mn-lt"/>
                <a:ea typeface="+mn-ea"/>
                <a:cs typeface="+mn-cs"/>
              </a:rPr>
              <a:t>1960-1980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paralelas</a:t>
            </a:r>
            <a:r>
              <a:rPr lang="en-US" sz="1200" b="0" kern="1200" dirty="0">
                <a:solidFill>
                  <a:schemeClr val="tx1"/>
                </a:solidFill>
                <a:effectLst/>
                <a:latin typeface="+mn-lt"/>
                <a:ea typeface="+mn-ea"/>
                <a:cs typeface="+mn-cs"/>
              </a:rPr>
              <a:t> (ISI,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1980-2000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2000-2020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errático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a:t>
            </a:r>
            <a:r>
              <a:rPr lang="en-US" sz="1200" b="0" kern="1200" dirty="0">
                <a:solidFill>
                  <a:schemeClr val="tx1"/>
                </a:solidFill>
                <a:effectLst/>
                <a:latin typeface="+mn-lt"/>
                <a:ea typeface="+mn-ea"/>
                <a:cs typeface="+mn-cs"/>
              </a:rPr>
              <a:t>: ¿Por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no?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Hipótesis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a:solidFill>
                  <a:schemeClr val="tx1"/>
                </a:solidFill>
                <a:effectLst/>
                <a:latin typeface="+mn-lt"/>
                <a:ea typeface="+mn-ea"/>
                <a:cs typeface="+mn-cs"/>
              </a:rPr>
              <a:t>Plan Real vs </a:t>
            </a:r>
            <a:r>
              <a:rPr lang="en-US" sz="1200" b="1" kern="1200" dirty="0" err="1">
                <a:solidFill>
                  <a:schemeClr val="tx1"/>
                </a:solidFill>
                <a:effectLst/>
                <a:latin typeface="+mn-lt"/>
                <a:ea typeface="+mn-ea"/>
                <a:cs typeface="+mn-cs"/>
              </a:rPr>
              <a:t>Convertibilidad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ajustó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mantuvo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fijo</a:t>
            </a:r>
            <a:r>
              <a:rPr lang="en-US" sz="1200" b="0" kern="1200" dirty="0">
                <a:solidFill>
                  <a:schemeClr val="tx1"/>
                </a:solidFill>
                <a:effectLst/>
                <a:latin typeface="+mn-lt"/>
                <a:ea typeface="+mn-ea"/>
                <a:cs typeface="+mn-cs"/>
              </a:rPr>
              <a:t> hasta crisis</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Consenso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alternancia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rupturas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polarizada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brasileño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permite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autonomía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Recursos</a:t>
            </a:r>
            <a:r>
              <a:rPr lang="en-US" sz="1200" b="1" kern="1200" dirty="0">
                <a:solidFill>
                  <a:schemeClr val="tx1"/>
                </a:solidFill>
                <a:effectLst/>
                <a:latin typeface="+mn-lt"/>
                <a:ea typeface="+mn-ea"/>
                <a:cs typeface="+mn-cs"/>
              </a:rPr>
              <a:t> naturales</a:t>
            </a:r>
            <a:r>
              <a:rPr lang="en-US" sz="1200" b="0" kern="1200" dirty="0">
                <a:solidFill>
                  <a:schemeClr val="tx1"/>
                </a:solidFill>
                <a:effectLst/>
                <a:latin typeface="+mn-lt"/>
                <a:ea typeface="+mn-ea"/>
                <a:cs typeface="+mn-cs"/>
              </a:rPr>
              <a:t>: Petróleo (Pre-</a:t>
            </a:r>
            <a:r>
              <a:rPr lang="en-US" sz="1200" b="0" kern="1200" dirty="0" err="1">
                <a:solidFill>
                  <a:schemeClr val="tx1"/>
                </a:solidFill>
                <a:effectLst/>
                <a:latin typeface="+mn-lt"/>
                <a:ea typeface="+mn-ea"/>
                <a:cs typeface="+mn-cs"/>
              </a:rPr>
              <a:t>sal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brasileña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5. </a:t>
            </a:r>
            <a:r>
              <a:rPr lang="en-US" sz="1200" b="1" kern="1200" dirty="0">
                <a:solidFill>
                  <a:schemeClr val="tx1"/>
                </a:solidFill>
                <a:effectLst/>
                <a:latin typeface="+mn-lt"/>
                <a:ea typeface="+mn-ea"/>
                <a:cs typeface="+mn-cs"/>
              </a:rPr>
              <a:t>Política </a:t>
            </a:r>
            <a:r>
              <a:rPr lang="en-US" sz="1200" b="1"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Banco Central de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independiente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1999</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Flexibilidad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Mejor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anclas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rígidas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Continuidad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Crucial para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de largo </a:t>
            </a:r>
            <a:r>
              <a:rPr lang="en-US" sz="1200" b="0" kern="1200" dirty="0" err="1">
                <a:solidFill>
                  <a:schemeClr val="tx1"/>
                </a:solidFill>
                <a:effectLst/>
                <a:latin typeface="+mn-lt"/>
                <a:ea typeface="+mn-ea"/>
                <a:cs typeface="+mn-cs"/>
              </a:rPr>
              <a:t>plazo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productiva</a:t>
            </a:r>
            <a:r>
              <a:rPr lang="en-US" sz="1200" b="0" kern="1200" dirty="0">
                <a:solidFill>
                  <a:schemeClr val="tx1"/>
                </a:solidFill>
                <a:effectLst/>
                <a:latin typeface="+mn-lt"/>
                <a:ea typeface="+mn-ea"/>
                <a:cs typeface="+mn-cs"/>
              </a:rPr>
              <a:t>: Reduce </a:t>
            </a:r>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shocks de </a:t>
            </a:r>
            <a:r>
              <a:rPr lang="en-US" sz="1200" b="0" kern="1200" dirty="0" err="1">
                <a:solidFill>
                  <a:schemeClr val="tx1"/>
                </a:solidFill>
                <a:effectLst/>
                <a:latin typeface="+mn-lt"/>
                <a:ea typeface="+mn-ea"/>
                <a:cs typeface="+mn-cs"/>
              </a:rPr>
              <a:t>precios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Pragmatismo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ajusta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debates </a:t>
            </a:r>
            <a:r>
              <a:rPr lang="en-US" sz="1200" b="0" kern="1200" dirty="0" err="1">
                <a:solidFill>
                  <a:schemeClr val="tx1"/>
                </a:solidFill>
                <a:effectLst/>
                <a:latin typeface="+mn-lt"/>
                <a:ea typeface="+mn-ea"/>
                <a:cs typeface="+mn-cs"/>
              </a:rPr>
              <a:t>ideológicos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doloroso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tenía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ventajas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iniciales</a:t>
            </a:r>
            <a:r>
              <a:rPr lang="en-US" sz="1200" b="0" kern="1200" dirty="0">
                <a:solidFill>
                  <a:schemeClr val="tx1"/>
                </a:solidFill>
                <a:effectLst/>
                <a:latin typeface="+mn-lt"/>
                <a:ea typeface="+mn-ea"/>
                <a:cs typeface="+mn-cs"/>
              </a:rPr>
              <a:t> (mayor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últimas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0" kern="1200" dirty="0">
                <a:solidFill>
                  <a:schemeClr val="tx1"/>
                </a:solidFill>
                <a:effectLst/>
                <a:latin typeface="+mn-lt"/>
                <a:ea typeface="+mn-ea"/>
                <a:cs typeface="+mn-cs"/>
              </a:rPr>
              <a:t>: Si DTW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indica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estructuralmente</a:t>
            </a:r>
            <a:r>
              <a:rPr lang="en-US" sz="1200" b="0" i="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Si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t>
            </a:r>
            <a:r>
              <a:rPr lang="en-US" sz="1200" b="0" i="1" kern="1200" dirty="0" err="1">
                <a:solidFill>
                  <a:schemeClr val="tx1"/>
                </a:solidFill>
                <a:effectLst/>
                <a:latin typeface="+mn-lt"/>
                <a:ea typeface="+mn-ea"/>
                <a:cs typeface="+mn-cs"/>
              </a:rPr>
              <a:t>políticas</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domésticas</a:t>
            </a:r>
            <a:r>
              <a:rPr lang="en-US" sz="1200" b="0" i="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generar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radicalmente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entre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09464CD-B38C-BE69-8A9B-C2B103B49983}"/>
              </a:ext>
            </a:extLst>
          </p:cNvPr>
          <p:cNvSpPr>
            <a:spLocks noGrp="1"/>
          </p:cNvSpPr>
          <p:nvPr>
            <p:ph type="sldNum" sz="quarter" idx="5"/>
          </p:nvPr>
        </p:nvSpPr>
        <p:spPr/>
        <p:txBody>
          <a:bodyPr/>
          <a:lstStyle/>
          <a:p>
            <a:fld id="{BD9C3A12-1E0F-412B-B376-8089A55D946C}" type="slidenum">
              <a:rPr lang="uk-UA" smtClean="0"/>
              <a:t>29</a:t>
            </a:fld>
            <a:endParaRPr lang="uk-UA"/>
          </a:p>
        </p:txBody>
      </p:sp>
    </p:spTree>
    <p:extLst>
      <p:ext uri="{BB962C8B-B14F-4D97-AF65-F5344CB8AC3E}">
        <p14:creationId xmlns:p14="http://schemas.microsoft.com/office/powerpoint/2010/main" val="66962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7D119-FD47-6783-8F8E-57F19DD914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C867C-8BC1-0C7B-33FF-C9DCCF9D7D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5DF80-F548-47C6-DF8F-5B14E751D4FD}"/>
              </a:ext>
            </a:extLst>
          </p:cNvPr>
          <p:cNvSpPr>
            <a:spLocks noGrp="1"/>
          </p:cNvSpPr>
          <p:nvPr>
            <p:ph type="body" idx="1"/>
          </p:nvPr>
        </p:nvSpPr>
        <p:spPr/>
        <p:txBody>
          <a:bodyPr/>
          <a:lstStyle/>
          <a:p>
            <a:r>
              <a:rPr lang="en-AR" sz="1200" b="1"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INSIGHTS: Argentina vs Clusters del Banco Mundial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 ¿Argentina </a:t>
            </a:r>
            <a:r>
              <a:rPr lang="en-US" sz="1200" b="1" kern="1200" dirty="0" err="1">
                <a:solidFill>
                  <a:schemeClr val="tx1"/>
                </a:solidFill>
                <a:effectLst/>
                <a:latin typeface="+mn-lt"/>
                <a:ea typeface="+mn-ea"/>
                <a:cs typeface="+mn-cs"/>
              </a:rPr>
              <a:t>pertenece</a:t>
            </a:r>
            <a:r>
              <a:rPr lang="en-US" sz="1200" b="1" kern="1200" dirty="0">
                <a:solidFill>
                  <a:schemeClr val="tx1"/>
                </a:solidFill>
                <a:effectLst/>
                <a:latin typeface="+mn-lt"/>
                <a:ea typeface="+mn-ea"/>
                <a:cs typeface="+mn-cs"/>
              </a:rPr>
              <a:t> al </a:t>
            </a:r>
            <a:r>
              <a:rPr lang="en-US" sz="1200" b="1" kern="1200" dirty="0" err="1">
                <a:solidFill>
                  <a:schemeClr val="tx1"/>
                </a:solidFill>
                <a:effectLst/>
                <a:latin typeface="+mn-lt"/>
                <a:ea typeface="+mn-ea"/>
                <a:cs typeface="+mn-cs"/>
              </a:rPr>
              <a:t>grupo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ingreso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le </a:t>
            </a:r>
            <a:r>
              <a:rPr lang="en-US" sz="1200" b="1" kern="1200" dirty="0" err="1">
                <a:solidFill>
                  <a:schemeClr val="tx1"/>
                </a:solidFill>
                <a:effectLst/>
                <a:latin typeface="+mn-lt"/>
                <a:ea typeface="+mn-ea"/>
                <a:cs typeface="+mn-cs"/>
              </a:rPr>
              <a:t>corresponde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El Banco Mundial </a:t>
            </a:r>
            <a:r>
              <a:rPr lang="en-US" sz="1200" b="0" kern="1200" dirty="0" err="1">
                <a:solidFill>
                  <a:schemeClr val="tx1"/>
                </a:solidFill>
                <a:effectLst/>
                <a:latin typeface="+mn-lt"/>
                <a:ea typeface="+mn-ea"/>
                <a:cs typeface="+mn-cs"/>
              </a:rPr>
              <a:t>clasifica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4 </a:t>
            </a:r>
            <a:r>
              <a:rPr lang="en-US" sz="1200" b="0" kern="1200" dirty="0" err="1">
                <a:solidFill>
                  <a:schemeClr val="tx1"/>
                </a:solidFill>
                <a:effectLst/>
                <a:latin typeface="+mn-lt"/>
                <a:ea typeface="+mn-ea"/>
                <a:cs typeface="+mn-cs"/>
              </a:rPr>
              <a:t>categorías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GNI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Low income, Lower-middle income, Upper-middle income, High income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históricamente</a:t>
            </a:r>
            <a:r>
              <a:rPr lang="en-US" sz="1200" b="0" kern="1200" dirty="0">
                <a:solidFill>
                  <a:schemeClr val="tx1"/>
                </a:solidFill>
                <a:effectLst/>
                <a:latin typeface="+mn-lt"/>
                <a:ea typeface="+mn-ea"/>
                <a:cs typeface="+mn-cs"/>
              </a:rPr>
              <a:t> ha </a:t>
            </a:r>
            <a:r>
              <a:rPr lang="en-US" sz="1200" b="0" kern="1200" dirty="0" err="1">
                <a:solidFill>
                  <a:schemeClr val="tx1"/>
                </a:solidFill>
                <a:effectLst/>
                <a:latin typeface="+mn-lt"/>
                <a:ea typeface="+mn-ea"/>
                <a:cs typeface="+mn-cs"/>
              </a:rPr>
              <a:t>oscilado</a:t>
            </a:r>
            <a:r>
              <a:rPr lang="en-US" sz="1200" b="0" kern="1200" dirty="0">
                <a:solidFill>
                  <a:schemeClr val="tx1"/>
                </a:solidFill>
                <a:effectLst/>
                <a:latin typeface="+mn-lt"/>
                <a:ea typeface="+mn-ea"/>
                <a:cs typeface="+mn-cs"/>
              </a:rPr>
              <a:t> entre upper-middle y </a:t>
            </a:r>
            <a:r>
              <a:rPr lang="en-US" sz="1200" b="0" kern="1200" dirty="0" err="1">
                <a:solidFill>
                  <a:schemeClr val="tx1"/>
                </a:solidFill>
                <a:effectLst/>
                <a:latin typeface="+mn-lt"/>
                <a:ea typeface="+mn-ea"/>
                <a:cs typeface="+mn-cs"/>
              </a:rPr>
              <a:t>ocasionalmente</a:t>
            </a:r>
            <a:r>
              <a:rPr lang="en-US" sz="1200" b="0" kern="1200" dirty="0">
                <a:solidFill>
                  <a:schemeClr val="tx1"/>
                </a:solidFill>
                <a:effectLst/>
                <a:latin typeface="+mn-lt"/>
                <a:ea typeface="+mn-ea"/>
                <a:cs typeface="+mn-cs"/>
              </a:rPr>
              <a:t>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Hallazgos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Posición</a:t>
            </a:r>
            <a:r>
              <a:rPr lang="en-US" sz="1200" b="1" kern="1200" dirty="0">
                <a:solidFill>
                  <a:schemeClr val="tx1"/>
                </a:solidFill>
                <a:effectLst/>
                <a:latin typeface="+mn-lt"/>
                <a:ea typeface="+mn-ea"/>
                <a:cs typeface="+mn-cs"/>
              </a:rPr>
              <a:t> actual de Argentina: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Banco Mundial 2022: </a:t>
            </a:r>
            <a:r>
              <a:rPr lang="en-US" sz="1200" b="1" kern="1200" dirty="0">
                <a:solidFill>
                  <a:schemeClr val="tx1"/>
                </a:solidFill>
                <a:effectLst/>
                <a:latin typeface="+mn-lt"/>
                <a:ea typeface="+mn-ea"/>
                <a:cs typeface="+mn-cs"/>
              </a:rPr>
              <a:t>Upper-middle income</a:t>
            </a:r>
            <a:r>
              <a:rPr lang="en-US" sz="1200" b="0" kern="1200" dirty="0">
                <a:solidFill>
                  <a:schemeClr val="tx1"/>
                </a:solidFill>
                <a:effectLst/>
                <a:latin typeface="+mn-lt"/>
                <a:ea typeface="+mn-ea"/>
                <a:cs typeface="+mn-cs"/>
              </a:rPr>
              <a:t> ($4,256-$13,205)</a:t>
            </a:r>
          </a:p>
          <a:p>
            <a:r>
              <a:rPr lang="en-US" sz="1200" b="0" kern="1200" dirty="0">
                <a:solidFill>
                  <a:schemeClr val="tx1"/>
                </a:solidFill>
                <a:effectLst/>
                <a:latin typeface="+mn-lt"/>
                <a:ea typeface="+mn-ea"/>
                <a:cs typeface="+mn-cs"/>
              </a:rPr>
              <a:t>GNI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Argentina ~$10,000-12,000 (</a:t>
            </a:r>
            <a:r>
              <a:rPr lang="en-US" sz="1200" b="0" kern="1200" dirty="0" err="1">
                <a:solidFill>
                  <a:schemeClr val="tx1"/>
                </a:solidFill>
                <a:effectLst/>
                <a:latin typeface="+mn-lt"/>
                <a:ea typeface="+mn-ea"/>
                <a:cs typeface="+mn-cs"/>
              </a:rPr>
              <a:t>depende</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usado</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Frontera con high income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nunca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cruzar</a:t>
            </a:r>
            <a:r>
              <a:rPr lang="en-US" sz="1200" b="0" kern="1200" dirty="0">
                <a:solidFill>
                  <a:schemeClr val="tx1"/>
                </a:solidFill>
                <a:effectLst/>
                <a:latin typeface="+mn-lt"/>
                <a:ea typeface="+mn-ea"/>
                <a:cs typeface="+mn-cs"/>
              </a:rPr>
              <a:t> de forma </a:t>
            </a:r>
            <a:r>
              <a:rPr lang="en-US" sz="1200" b="0" kern="1200" dirty="0" err="1">
                <a:solidFill>
                  <a:schemeClr val="tx1"/>
                </a:solidFill>
                <a:effectLst/>
                <a:latin typeface="+mn-lt"/>
                <a:ea typeface="+mn-ea"/>
                <a:cs typeface="+mn-cs"/>
              </a:rPr>
              <a:t>sostenida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su</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mismo</a:t>
            </a:r>
            <a:r>
              <a:rPr lang="en-US" sz="1200" b="1" kern="1200" dirty="0">
                <a:solidFill>
                  <a:schemeClr val="tx1"/>
                </a:solidFill>
                <a:effectLst/>
                <a:latin typeface="+mn-lt"/>
                <a:ea typeface="+mn-ea"/>
                <a:cs typeface="+mn-cs"/>
              </a:rPr>
              <a:t> cluster: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Upper-middle income (pares de Argentina):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México, Colombia, China,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Malasia</a:t>
            </a:r>
          </a:p>
          <a:p>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trampa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medio</a:t>
            </a:r>
          </a:p>
          <a:p>
            <a:r>
              <a:rPr lang="en-US" sz="1200" b="1" kern="1200" dirty="0" err="1">
                <a:solidFill>
                  <a:schemeClr val="tx1"/>
                </a:solidFill>
                <a:effectLst/>
                <a:latin typeface="+mn-lt"/>
                <a:ea typeface="+mn-ea"/>
                <a:cs typeface="+mn-cs"/>
              </a:rPr>
              <a:t>Realidad</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mayor </a:t>
            </a:r>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pares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a:solidFill>
                  <a:schemeClr val="tx1"/>
                </a:solidFill>
                <a:effectLst/>
                <a:latin typeface="+mn-lt"/>
                <a:ea typeface="+mn-ea"/>
                <a:cs typeface="+mn-cs"/>
              </a:rPr>
              <a:t>China, Malasia,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ascendente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clara</a:t>
            </a:r>
            <a:r>
              <a:rPr lang="en-US" sz="1200" b="0" kern="1200" dirty="0">
                <a:solidFill>
                  <a:schemeClr val="tx1"/>
                </a:solidFill>
                <a:effectLst/>
                <a:latin typeface="+mn-lt"/>
                <a:ea typeface="+mn-ea"/>
                <a:cs typeface="+mn-cs"/>
              </a:rPr>
              <a:t> → High income</a:t>
            </a: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México,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a:t>
            </a: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auge y </a:t>
            </a:r>
            <a:r>
              <a:rPr lang="en-US" sz="1200" b="0" kern="1200" dirty="0" err="1">
                <a:solidFill>
                  <a:schemeClr val="tx1"/>
                </a:solidFill>
                <a:effectLst/>
                <a:latin typeface="+mn-lt"/>
                <a:ea typeface="+mn-ea"/>
                <a:cs typeface="+mn-cs"/>
              </a:rPr>
              <a:t>caída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mantienen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cluster sin </a:t>
            </a:r>
            <a:r>
              <a:rPr lang="en-US" sz="1200" b="0" kern="1200" dirty="0" err="1">
                <a:solidFill>
                  <a:schemeClr val="tx1"/>
                </a:solidFill>
                <a:effectLst/>
                <a:latin typeface="+mn-lt"/>
                <a:ea typeface="+mn-ea"/>
                <a:cs typeface="+mn-cs"/>
              </a:rPr>
              <a:t>avanzar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Distancia a high income: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High income (</a:t>
            </a:r>
            <a:r>
              <a:rPr lang="en-US" sz="1200" b="1" kern="1200" dirty="0" err="1">
                <a:solidFill>
                  <a:schemeClr val="tx1"/>
                </a:solidFill>
                <a:effectLst/>
                <a:latin typeface="+mn-lt"/>
                <a:ea typeface="+mn-ea"/>
                <a:cs typeface="+mn-cs"/>
              </a:rPr>
              <a:t>objetivo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aspiracional</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recientemente</a:t>
            </a:r>
            <a:r>
              <a:rPr lang="en-US" sz="1200" b="0" kern="1200" dirty="0">
                <a:solidFill>
                  <a:schemeClr val="tx1"/>
                </a:solidFill>
                <a:effectLst/>
                <a:latin typeface="+mn-lt"/>
                <a:ea typeface="+mn-ea"/>
                <a:cs typeface="+mn-cs"/>
              </a:rPr>
              <a:t>), España, Italia, Portugal, Corea del Sur</a:t>
            </a:r>
          </a:p>
          <a:p>
            <a:r>
              <a:rPr lang="en-US" sz="1200" b="1" kern="1200" dirty="0">
                <a:solidFill>
                  <a:schemeClr val="tx1"/>
                </a:solidFill>
                <a:effectLst/>
                <a:latin typeface="+mn-lt"/>
                <a:ea typeface="+mn-ea"/>
                <a:cs typeface="+mn-cs"/>
              </a:rPr>
              <a:t>Chile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graduó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exitosamente</a:t>
            </a:r>
            <a:r>
              <a:rPr lang="en-US" sz="1200" b="0" kern="1200" dirty="0">
                <a:solidFill>
                  <a:schemeClr val="tx1"/>
                </a:solidFill>
                <a:effectLst/>
                <a:latin typeface="+mn-lt"/>
                <a:ea typeface="+mn-ea"/>
                <a:cs typeface="+mn-cs"/>
              </a:rPr>
              <a:t> (1989: upper-middle → 2012: high income)</a:t>
            </a:r>
          </a:p>
          <a:p>
            <a:r>
              <a:rPr lang="en-US" sz="1200" b="1" kern="1200" dirty="0">
                <a:solidFill>
                  <a:schemeClr val="tx1"/>
                </a:solidFill>
                <a:effectLst/>
                <a:latin typeface="+mn-lt"/>
                <a:ea typeface="+mn-ea"/>
                <a:cs typeface="+mn-cs"/>
              </a:rPr>
              <a:t>Uruguay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Cruzó</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frontera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recientemente</a:t>
            </a:r>
            <a:r>
              <a:rPr lang="en-US" sz="1200" b="0" kern="1200" dirty="0">
                <a:solidFill>
                  <a:schemeClr val="tx1"/>
                </a:solidFill>
                <a:effectLst/>
                <a:latin typeface="+mn-lt"/>
                <a:ea typeface="+mn-ea"/>
                <a:cs typeface="+mn-cs"/>
              </a:rPr>
              <a:t> (~2012) y se </a:t>
            </a:r>
            <a:r>
              <a:rPr lang="en-US" sz="1200" b="0" kern="1200" dirty="0" err="1">
                <a:solidFill>
                  <a:schemeClr val="tx1"/>
                </a:solidFill>
                <a:effectLst/>
                <a:latin typeface="+mn-lt"/>
                <a:ea typeface="+mn-ea"/>
                <a:cs typeface="+mn-cs"/>
              </a:rPr>
              <a:t>mantiene</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No es </a:t>
            </a:r>
            <a:r>
              <a:rPr lang="en-US" sz="1200" b="0" kern="1200" dirty="0" err="1">
                <a:solidFill>
                  <a:schemeClr val="tx1"/>
                </a:solidFill>
                <a:effectLst/>
                <a:latin typeface="+mn-lt"/>
                <a:ea typeface="+mn-ea"/>
                <a:cs typeface="+mn-cs"/>
              </a:rPr>
              <a:t>imposible</a:t>
            </a:r>
            <a:r>
              <a:rPr lang="en-US" sz="1200" b="0" kern="1200" dirty="0">
                <a:solidFill>
                  <a:schemeClr val="tx1"/>
                </a:solidFill>
                <a:effectLst/>
                <a:latin typeface="+mn-lt"/>
                <a:ea typeface="+mn-ea"/>
                <a:cs typeface="+mn-cs"/>
              </a:rPr>
              <a:t> para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requiere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sostenidas</a:t>
            </a:r>
            <a:r>
              <a:rPr lang="en-US" sz="1200" b="0" kern="1200" dirty="0">
                <a:solidFill>
                  <a:schemeClr val="tx1"/>
                </a:solidFill>
                <a:effectLst/>
                <a:latin typeface="+mn-lt"/>
                <a:ea typeface="+mn-ea"/>
                <a:cs typeface="+mn-cs"/>
              </a:rPr>
              <a:t> 20+ </a:t>
            </a:r>
            <a:r>
              <a:rPr lang="en-US" sz="1200" b="0" kern="1200" dirty="0" err="1">
                <a:solidFill>
                  <a:schemeClr val="tx1"/>
                </a:solidFill>
                <a:effectLst/>
                <a:latin typeface="+mn-lt"/>
                <a:ea typeface="+mn-ea"/>
                <a:cs typeface="+mn-cs"/>
              </a:rPr>
              <a:t>años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Distancia DTW Argentina vs high income: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es </a:t>
            </a:r>
            <a:r>
              <a:rPr lang="en-US" sz="1200" b="1"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lejos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trayectoria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es </a:t>
            </a:r>
            <a:r>
              <a:rPr lang="en-US" sz="1200" b="1" kern="1200" dirty="0" err="1">
                <a:solidFill>
                  <a:schemeClr val="tx1"/>
                </a:solidFill>
                <a:effectLst/>
                <a:latin typeface="+mn-lt"/>
                <a:ea typeface="+mn-ea"/>
                <a:cs typeface="+mn-cs"/>
              </a:rPr>
              <a:t>moderada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crisis </a:t>
            </a:r>
            <a:r>
              <a:rPr lang="en-US" sz="1200" b="0" kern="1200" dirty="0" err="1">
                <a:solidFill>
                  <a:schemeClr val="tx1"/>
                </a:solidFill>
                <a:effectLst/>
                <a:latin typeface="+mn-lt"/>
                <a:ea typeface="+mn-ea"/>
                <a:cs typeface="+mn-cs"/>
              </a:rPr>
              <a:t>abortan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lower-middle income: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Lower-middle income (</a:t>
            </a:r>
            <a:r>
              <a:rPr lang="en-US" sz="1200" b="1" kern="1200" dirty="0" err="1">
                <a:solidFill>
                  <a:schemeClr val="tx1"/>
                </a:solidFill>
                <a:effectLst/>
                <a:latin typeface="+mn-lt"/>
                <a:ea typeface="+mn-ea"/>
                <a:cs typeface="+mn-cs"/>
              </a:rPr>
              <a:t>escalón</a:t>
            </a:r>
            <a:r>
              <a:rPr lang="en-US" sz="1200" b="1" kern="1200" dirty="0">
                <a:solidFill>
                  <a:schemeClr val="tx1"/>
                </a:solidFill>
                <a:effectLst/>
                <a:latin typeface="+mn-lt"/>
                <a:ea typeface="+mn-ea"/>
                <a:cs typeface="+mn-cs"/>
              </a:rPr>
              <a:t> inferior):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Bolivia, Nicaragua, Honduras, India, Bangladesh, Vietnam, Filipinas</a:t>
            </a:r>
          </a:p>
          <a:p>
            <a:r>
              <a:rPr lang="en-US" sz="1200" b="1" kern="1200" dirty="0" err="1">
                <a:solidFill>
                  <a:schemeClr val="tx1"/>
                </a:solidFill>
                <a:effectLst/>
                <a:latin typeface="+mn-lt"/>
                <a:ea typeface="+mn-ea"/>
                <a:cs typeface="+mn-cs"/>
              </a:rPr>
              <a:t>Expectativa</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MÁS LEJOS de </a:t>
            </a:r>
            <a:r>
              <a:rPr lang="en-US" sz="1200" b="0" kern="1200" dirty="0" err="1">
                <a:solidFill>
                  <a:schemeClr val="tx1"/>
                </a:solidFill>
                <a:effectLst/>
                <a:latin typeface="+mn-lt"/>
                <a:ea typeface="+mn-ea"/>
                <a:cs typeface="+mn-cs"/>
              </a:rPr>
              <a:t>este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de high income</a:t>
            </a:r>
          </a:p>
          <a:p>
            <a:r>
              <a:rPr lang="en-US" sz="1200" b="1" kern="1200" dirty="0" err="1">
                <a:solidFill>
                  <a:schemeClr val="tx1"/>
                </a:solidFill>
                <a:effectLst/>
                <a:latin typeface="+mn-lt"/>
                <a:ea typeface="+mn-ea"/>
                <a:cs typeface="+mn-cs"/>
              </a:rPr>
              <a:t>Realidad</a:t>
            </a:r>
            <a:r>
              <a:rPr lang="en-US" sz="1200" b="0" kern="1200" dirty="0">
                <a:solidFill>
                  <a:schemeClr val="tx1"/>
                </a:solidFill>
                <a:effectLst/>
                <a:latin typeface="+mn-lt"/>
                <a:ea typeface="+mn-ea"/>
                <a:cs typeface="+mn-cs"/>
              </a:rPr>
              <a:t>: Si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es baja, indica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argentinas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acercan</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Vietnam</a:t>
            </a:r>
            <a:r>
              <a:rPr lang="en-US" sz="1200" b="0" kern="1200" dirty="0">
                <a:solidFill>
                  <a:schemeClr val="tx1"/>
                </a:solidFill>
                <a:effectLst/>
                <a:latin typeface="+mn-lt"/>
                <a:ea typeface="+mn-ea"/>
                <a:cs typeface="+mn-cs"/>
              </a:rPr>
              <a:t>: Caso </a:t>
            </a:r>
            <a:r>
              <a:rPr lang="en-US" sz="1200" b="0" kern="1200" dirty="0" err="1">
                <a:solidFill>
                  <a:schemeClr val="tx1"/>
                </a:solidFill>
                <a:effectLst/>
                <a:latin typeface="+mn-lt"/>
                <a:ea typeface="+mn-ea"/>
                <a:cs typeface="+mn-cs"/>
              </a:rPr>
              <a:t>interesante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comparación</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Partió</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abajo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guerra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aislamiento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1986 (Doi Moi)</a:t>
            </a:r>
          </a:p>
          <a:p>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ascendente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a:t>
            </a:r>
            <a:r>
              <a:rPr lang="en-US" sz="1200" b="0" kern="1200" dirty="0">
                <a:solidFill>
                  <a:schemeClr val="tx1"/>
                </a:solidFill>
                <a:effectLst/>
                <a:latin typeface="+mn-lt"/>
                <a:ea typeface="+mn-ea"/>
                <a:cs typeface="+mn-cs"/>
              </a:rPr>
              <a:t>: low → lower-middle → upper-middle (pronto)</a:t>
            </a:r>
          </a:p>
          <a:p>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brutal</a:t>
            </a:r>
            <a:r>
              <a:rPr lang="en-US" sz="1200" b="0" kern="1200" dirty="0">
                <a:solidFill>
                  <a:schemeClr val="tx1"/>
                </a:solidFill>
                <a:effectLst/>
                <a:latin typeface="+mn-lt"/>
                <a:ea typeface="+mn-ea"/>
                <a:cs typeface="+mn-cs"/>
              </a:rPr>
              <a:t>: Vietnam </a:t>
            </a:r>
            <a:r>
              <a:rPr lang="en-US" sz="1200" b="0" kern="1200" dirty="0" err="1">
                <a:solidFill>
                  <a:schemeClr val="tx1"/>
                </a:solidFill>
                <a:effectLst/>
                <a:latin typeface="+mn-lt"/>
                <a:ea typeface="+mn-ea"/>
                <a:cs typeface="+mn-cs"/>
              </a:rPr>
              <a:t>avanza</a:t>
            </a:r>
            <a:r>
              <a:rPr lang="en-US" sz="1200" b="0" kern="1200" dirty="0">
                <a:solidFill>
                  <a:schemeClr val="tx1"/>
                </a:solidFill>
                <a:effectLst/>
                <a:latin typeface="+mn-lt"/>
                <a:ea typeface="+mn-ea"/>
                <a:cs typeface="+mn-cs"/>
              </a:rPr>
              <a:t>, Argentina retrocede o </a:t>
            </a:r>
            <a:r>
              <a:rPr lang="en-US" sz="1200" b="0" kern="1200" dirty="0" err="1">
                <a:solidFill>
                  <a:schemeClr val="tx1"/>
                </a:solidFill>
                <a:effectLst/>
                <a:latin typeface="+mn-lt"/>
                <a:ea typeface="+mn-ea"/>
                <a:cs typeface="+mn-cs"/>
              </a:rPr>
              <a:t>estanca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determina</a:t>
            </a:r>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pertenencia</a:t>
            </a:r>
            <a:r>
              <a:rPr lang="en-US" sz="1200" b="1" kern="1200" dirty="0">
                <a:solidFill>
                  <a:schemeClr val="tx1"/>
                </a:solidFill>
                <a:effectLst/>
                <a:latin typeface="+mn-lt"/>
                <a:ea typeface="+mn-ea"/>
                <a:cs typeface="+mn-cs"/>
              </a:rPr>
              <a:t> a un cluster?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mantienen</a:t>
            </a:r>
            <a:r>
              <a:rPr lang="en-US" sz="1200" b="1" kern="1200" dirty="0">
                <a:solidFill>
                  <a:schemeClr val="tx1"/>
                </a:solidFill>
                <a:effectLst/>
                <a:latin typeface="+mn-lt"/>
                <a:ea typeface="+mn-ea"/>
                <a:cs typeface="+mn-cs"/>
              </a:rPr>
              <a:t> a Argentina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upper-middle:</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básica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desarrollada</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grande (45M </a:t>
            </a:r>
            <a:r>
              <a:rPr lang="en-US" sz="1200" b="0" kern="1200" dirty="0" err="1">
                <a:solidFill>
                  <a:schemeClr val="tx1"/>
                </a:solidFill>
                <a:effectLst/>
                <a:latin typeface="+mn-lt"/>
                <a:ea typeface="+mn-ea"/>
                <a:cs typeface="+mn-cs"/>
              </a:rPr>
              <a:t>habitantes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impiden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salto</a:t>
            </a:r>
            <a:r>
              <a:rPr lang="en-US" sz="1200" b="1" kern="1200" dirty="0">
                <a:solidFill>
                  <a:schemeClr val="tx1"/>
                </a:solidFill>
                <a:effectLst/>
                <a:latin typeface="+mn-lt"/>
                <a:ea typeface="+mn-ea"/>
                <a:cs typeface="+mn-cs"/>
              </a:rPr>
              <a:t> a high income:</a:t>
            </a:r>
            <a:endParaRPr lang="en-US" sz="1200" b="0" kern="1200" dirty="0">
              <a:solidFill>
                <a:schemeClr val="tx1"/>
              </a:solidFill>
              <a:effectLst/>
              <a:latin typeface="+mn-lt"/>
              <a:ea typeface="+mn-ea"/>
              <a:cs typeface="+mn-cs"/>
            </a:endParaRP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Inestabilidad </a:t>
            </a:r>
            <a:r>
              <a:rPr lang="en-US" sz="1200" b="0" kern="1200" dirty="0" err="1">
                <a:solidFill>
                  <a:schemeClr val="tx1"/>
                </a:solidFill>
                <a:effectLst/>
                <a:latin typeface="+mn-lt"/>
                <a:ea typeface="+mn-ea"/>
                <a:cs typeface="+mn-cs"/>
              </a:rPr>
              <a:t>macroeconómica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inflación</a:t>
            </a:r>
            <a:r>
              <a:rPr lang="en-US" sz="1200" b="0" kern="1200" dirty="0">
                <a:solidFill>
                  <a:schemeClr val="tx1"/>
                </a:solidFill>
                <a:effectLst/>
                <a:latin typeface="+mn-lt"/>
                <a:ea typeface="+mn-ea"/>
                <a:cs typeface="+mn-cs"/>
              </a:rPr>
              <a:t>, defaults)</a:t>
            </a:r>
          </a:p>
          <a:p>
            <a:r>
              <a:rPr lang="en-AR"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Inseguridad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jurídica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expropiaciones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reglas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Baja </a:t>
            </a:r>
            <a:r>
              <a:rPr lang="en-US" sz="1200" b="0" kern="1200" dirty="0" err="1">
                <a:solidFill>
                  <a:schemeClr val="tx1"/>
                </a:solidFill>
                <a:effectLst/>
                <a:latin typeface="+mn-lt"/>
                <a:ea typeface="+mn-ea"/>
                <a:cs typeface="+mn-cs"/>
              </a:rPr>
              <a:t>productividad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proteccionismo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regulaciones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excesivas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Fuga de </a:t>
            </a:r>
            <a:r>
              <a:rPr lang="en-US" sz="1200" b="0" kern="1200" dirty="0" err="1">
                <a:solidFill>
                  <a:schemeClr val="tx1"/>
                </a:solidFill>
                <a:effectLst/>
                <a:latin typeface="+mn-lt"/>
                <a:ea typeface="+mn-ea"/>
                <a:cs typeface="+mn-cs"/>
              </a:rPr>
              <a:t>capitales</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talento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retiene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sus </a:t>
            </a:r>
            <a:r>
              <a:rPr lang="en-US" sz="1200" b="0" kern="1200" dirty="0" err="1">
                <a:solidFill>
                  <a:schemeClr val="tx1"/>
                </a:solidFill>
                <a:effectLst/>
                <a:latin typeface="+mn-lt"/>
                <a:ea typeface="+mn-ea"/>
                <a:cs typeface="+mn-cs"/>
              </a:rPr>
              <a:t>propios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a:t>
            </a:r>
          </a:p>
          <a:p>
            <a:r>
              <a:rPr lang="en-AR"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Política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gobierno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destruye</a:t>
            </a:r>
            <a:r>
              <a:rPr lang="en-US" sz="1200" b="0" kern="1200" dirty="0">
                <a:solidFill>
                  <a:schemeClr val="tx1"/>
                </a:solidFill>
                <a:effectLst/>
                <a:latin typeface="+mn-lt"/>
                <a:ea typeface="+mn-ea"/>
                <a:cs typeface="+mn-cs"/>
              </a:rPr>
              <a:t> lo del anterior)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Movilidad</a:t>
            </a:r>
            <a:r>
              <a:rPr lang="en-US" sz="1200" b="1" kern="1200" dirty="0">
                <a:solidFill>
                  <a:schemeClr val="tx1"/>
                </a:solidFill>
                <a:effectLst/>
                <a:latin typeface="+mn-lt"/>
                <a:ea typeface="+mn-ea"/>
                <a:cs typeface="+mn-cs"/>
              </a:rPr>
              <a:t> entre clusters: ¿Ascensor o </a:t>
            </a:r>
            <a:r>
              <a:rPr lang="en-US" sz="1200" b="1" kern="1200" dirty="0" err="1">
                <a:solidFill>
                  <a:schemeClr val="tx1"/>
                </a:solidFill>
                <a:effectLst/>
                <a:latin typeface="+mn-lt"/>
                <a:ea typeface="+mn-ea"/>
                <a:cs typeface="+mn-cs"/>
              </a:rPr>
              <a:t>escalera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rota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ascendieron</a:t>
            </a:r>
            <a:r>
              <a:rPr lang="en-US" sz="1200" b="1" kern="1200" dirty="0">
                <a:solidFill>
                  <a:schemeClr val="tx1"/>
                </a:solidFill>
                <a:effectLst/>
                <a:latin typeface="+mn-lt"/>
                <a:ea typeface="+mn-ea"/>
                <a:cs typeface="+mn-cs"/>
              </a:rPr>
              <a:t> (1990-2020):</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Asia</a:t>
            </a:r>
            <a:r>
              <a:rPr lang="en-US" sz="1200" b="0" kern="1200" dirty="0">
                <a:solidFill>
                  <a:schemeClr val="tx1"/>
                </a:solidFill>
                <a:effectLst/>
                <a:latin typeface="+mn-lt"/>
                <a:ea typeface="+mn-ea"/>
                <a:cs typeface="+mn-cs"/>
              </a:rPr>
              <a:t>: China, Malasia, </a:t>
            </a:r>
            <a:r>
              <a:rPr lang="en-US" sz="1200" b="0" kern="1200" dirty="0" err="1">
                <a:solidFill>
                  <a:schemeClr val="tx1"/>
                </a:solidFill>
                <a:effectLst/>
                <a:latin typeface="+mn-lt"/>
                <a:ea typeface="+mn-ea"/>
                <a:cs typeface="+mn-cs"/>
              </a:rPr>
              <a:t>Tailandia</a:t>
            </a:r>
            <a:r>
              <a:rPr lang="en-US" sz="1200" b="0" kern="1200" dirty="0">
                <a:solidFill>
                  <a:schemeClr val="tx1"/>
                </a:solidFill>
                <a:effectLst/>
                <a:latin typeface="+mn-lt"/>
                <a:ea typeface="+mn-ea"/>
                <a:cs typeface="+mn-cs"/>
              </a:rPr>
              <a:t>, Corea del Sur </a:t>
            </a:r>
            <a:r>
              <a:rPr lang="en-US" sz="1200" b="0" kern="1200" dirty="0" err="1">
                <a:solidFill>
                  <a:schemeClr val="tx1"/>
                </a:solidFill>
                <a:effectLst/>
                <a:latin typeface="+mn-lt"/>
                <a:ea typeface="+mn-ea"/>
                <a:cs typeface="+mn-cs"/>
              </a:rPr>
              <a:t>subieron</a:t>
            </a:r>
            <a:r>
              <a:rPr lang="en-US" sz="1200" b="0" kern="1200" dirty="0">
                <a:solidFill>
                  <a:schemeClr val="tx1"/>
                </a:solidFill>
                <a:effectLst/>
                <a:latin typeface="+mn-lt"/>
                <a:ea typeface="+mn-ea"/>
                <a:cs typeface="+mn-cs"/>
              </a:rPr>
              <a:t> clusters</a:t>
            </a:r>
          </a:p>
          <a:p>
            <a:r>
              <a:rPr lang="en-US" sz="1200" b="1" kern="1200" dirty="0">
                <a:solidFill>
                  <a:schemeClr val="tx1"/>
                </a:solidFill>
                <a:effectLst/>
                <a:latin typeface="+mn-lt"/>
                <a:ea typeface="+mn-ea"/>
                <a:cs typeface="+mn-cs"/>
              </a:rPr>
              <a:t>Europa del Este</a:t>
            </a:r>
            <a:r>
              <a:rPr lang="en-US" sz="1200" b="0" kern="1200" dirty="0">
                <a:solidFill>
                  <a:schemeClr val="tx1"/>
                </a:solidFill>
                <a:effectLst/>
                <a:latin typeface="+mn-lt"/>
                <a:ea typeface="+mn-ea"/>
                <a:cs typeface="+mn-cs"/>
              </a:rPr>
              <a:t>: Polonia, República Checa → high income</a:t>
            </a:r>
          </a:p>
          <a:p>
            <a:r>
              <a:rPr lang="en-US" sz="1200" b="1" kern="1200" dirty="0" err="1">
                <a:solidFill>
                  <a:schemeClr val="tx1"/>
                </a:solidFill>
                <a:effectLst/>
                <a:latin typeface="+mn-lt"/>
                <a:ea typeface="+mn-ea"/>
                <a:cs typeface="+mn-cs"/>
              </a:rPr>
              <a:t>Latinoamérica</a:t>
            </a:r>
            <a:r>
              <a:rPr lang="en-US" sz="1200" b="0" kern="1200" dirty="0">
                <a:solidFill>
                  <a:schemeClr val="tx1"/>
                </a:solidFill>
                <a:effectLst/>
                <a:latin typeface="+mn-lt"/>
                <a:ea typeface="+mn-ea"/>
                <a:cs typeface="+mn-cs"/>
              </a:rPr>
              <a:t>: Chile, Uruguay →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descendieron</a:t>
            </a:r>
            <a:r>
              <a:rPr lang="en-US" sz="1200" b="1" kern="1200" dirty="0">
                <a:solidFill>
                  <a:schemeClr val="tx1"/>
                </a:solidFill>
                <a:effectLst/>
                <a:latin typeface="+mn-lt"/>
                <a:ea typeface="+mn-ea"/>
                <a:cs typeface="+mn-cs"/>
              </a:rPr>
              <a:t> (2000-2020):</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Venezuela</a:t>
            </a:r>
            <a:r>
              <a:rPr lang="en-US" sz="1200" b="0" kern="1200" dirty="0">
                <a:solidFill>
                  <a:schemeClr val="tx1"/>
                </a:solidFill>
                <a:effectLst/>
                <a:latin typeface="+mn-lt"/>
                <a:ea typeface="+mn-ea"/>
                <a:cs typeface="+mn-cs"/>
              </a:rPr>
              <a:t>: upper-middle → lower-middle (</a:t>
            </a:r>
            <a:r>
              <a:rPr lang="en-US" sz="1200" b="0" kern="1200" dirty="0" err="1">
                <a:solidFill>
                  <a:schemeClr val="tx1"/>
                </a:solidFill>
                <a:effectLst/>
                <a:latin typeface="+mn-lt"/>
                <a:ea typeface="+mn-ea"/>
                <a:cs typeface="+mn-cs"/>
              </a:rPr>
              <a:t>colapso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Episodios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descenso</a:t>
            </a:r>
            <a:r>
              <a:rPr lang="en-US" sz="1200" b="0" kern="1200" dirty="0">
                <a:solidFill>
                  <a:schemeClr val="tx1"/>
                </a:solidFill>
                <a:effectLst/>
                <a:latin typeface="+mn-lt"/>
                <a:ea typeface="+mn-ea"/>
                <a:cs typeface="+mn-cs"/>
              </a:rPr>
              <a:t> temporal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 graves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común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ascienden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macroeconómicas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consistentes</a:t>
            </a:r>
            <a:r>
              <a:rPr lang="en-US" sz="1200" b="0" kern="1200" dirty="0">
                <a:solidFill>
                  <a:schemeClr val="tx1"/>
                </a:solidFill>
                <a:effectLst/>
                <a:latin typeface="+mn-lt"/>
                <a:ea typeface="+mn-ea"/>
                <a:cs typeface="+mn-cs"/>
              </a:rPr>
              <a:t> 15-20 </a:t>
            </a:r>
            <a:r>
              <a:rPr lang="en-US" sz="1200" b="0" kern="1200" dirty="0" err="1">
                <a:solidFill>
                  <a:schemeClr val="tx1"/>
                </a:solidFill>
                <a:effectLst/>
                <a:latin typeface="+mn-lt"/>
                <a:ea typeface="+mn-ea"/>
                <a:cs typeface="+mn-cs"/>
              </a:rPr>
              <a:t>años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exportaciones</a:t>
            </a:r>
            <a:r>
              <a:rPr lang="en-US" sz="1200" b="0" kern="1200" dirty="0">
                <a:solidFill>
                  <a:schemeClr val="tx1"/>
                </a:solidFill>
                <a:effectLst/>
                <a:latin typeface="+mn-lt"/>
                <a:ea typeface="+mn-ea"/>
                <a:cs typeface="+mn-cs"/>
              </a:rPr>
              <a:t> no solo commodities)</a:t>
            </a:r>
          </a:p>
          <a:p>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tecnología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predecibles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imperio</a:t>
            </a:r>
            <a:r>
              <a:rPr lang="en-US" sz="1200" b="0" kern="1200" dirty="0">
                <a:solidFill>
                  <a:schemeClr val="tx1"/>
                </a:solidFill>
                <a:effectLst/>
                <a:latin typeface="+mn-lt"/>
                <a:ea typeface="+mn-ea"/>
                <a:cs typeface="+mn-cs"/>
              </a:rPr>
              <a:t> de la ley)</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común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estancan</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descienden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gasto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insostenible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precios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Aislamiento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proteccionismo</a:t>
            </a:r>
            <a:r>
              <a:rPr lang="en-US" sz="1200" b="0" kern="1200" dirty="0">
                <a:solidFill>
                  <a:schemeClr val="tx1"/>
                </a:solidFill>
                <a:effectLst/>
                <a:latin typeface="+mn-lt"/>
                <a:ea typeface="+mn-ea"/>
                <a:cs typeface="+mn-cs"/>
              </a:rPr>
              <a:t> extremo, capital controls)</a:t>
            </a:r>
          </a:p>
          <a:p>
            <a:r>
              <a:rPr lang="en-US" sz="1200" b="0" kern="1200" dirty="0">
                <a:solidFill>
                  <a:schemeClr val="tx1"/>
                </a:solidFill>
                <a:effectLst/>
                <a:latin typeface="+mn-lt"/>
                <a:ea typeface="+mn-ea"/>
                <a:cs typeface="+mn-cs"/>
              </a:rPr>
              <a:t>Defaults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pérdida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crédito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Fuga de </a:t>
            </a:r>
            <a:r>
              <a:rPr lang="en-US" sz="1200" b="0" kern="1200" dirty="0" err="1">
                <a:solidFill>
                  <a:schemeClr val="tx1"/>
                </a:solidFill>
                <a:effectLst/>
                <a:latin typeface="+mn-lt"/>
                <a:ea typeface="+mn-ea"/>
                <a:cs typeface="+mn-cs"/>
              </a:rPr>
              <a:t>cerebros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emigración</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talento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Trampa de </a:t>
            </a:r>
            <a:r>
              <a:rPr lang="en-US" sz="1200" b="1" kern="1200" dirty="0" err="1">
                <a:solidFill>
                  <a:schemeClr val="tx1"/>
                </a:solidFill>
                <a:effectLst/>
                <a:latin typeface="+mn-lt"/>
                <a:ea typeface="+mn-ea"/>
                <a:cs typeface="+mn-cs"/>
              </a:rPr>
              <a:t>ingreso</a:t>
            </a:r>
            <a:r>
              <a:rPr lang="en-US" sz="1200" b="1" kern="1200" dirty="0">
                <a:solidFill>
                  <a:schemeClr val="tx1"/>
                </a:solidFill>
                <a:effectLst/>
                <a:latin typeface="+mn-lt"/>
                <a:ea typeface="+mn-ea"/>
                <a:cs typeface="+mn-cs"/>
              </a:rPr>
              <a:t> medio es real: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lleva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70+ </a:t>
            </a:r>
            <a:r>
              <a:rPr lang="en-US" sz="1200" b="1" kern="1200" dirty="0" err="1">
                <a:solidFill>
                  <a:schemeClr val="tx1"/>
                </a:solidFill>
                <a:effectLst/>
                <a:latin typeface="+mn-lt"/>
                <a:ea typeface="+mn-ea"/>
                <a:cs typeface="+mn-cs"/>
              </a:rPr>
              <a:t>años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este</a:t>
            </a:r>
            <a:r>
              <a:rPr lang="en-US" sz="1200" b="0" kern="1200" dirty="0">
                <a:solidFill>
                  <a:schemeClr val="tx1"/>
                </a:solidFill>
                <a:effectLst/>
                <a:latin typeface="+mn-lt"/>
                <a:ea typeface="+mn-ea"/>
                <a:cs typeface="+mn-cs"/>
              </a:rPr>
              <a:t> cluster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1950s)</a:t>
            </a:r>
          </a:p>
          <a:p>
            <a:r>
              <a:rPr lang="en-US" sz="1200" b="0" kern="1200" dirty="0">
                <a:solidFill>
                  <a:schemeClr val="tx1"/>
                </a:solidFill>
                <a:effectLst/>
                <a:latin typeface="+mn-lt"/>
                <a:ea typeface="+mn-ea"/>
                <a:cs typeface="+mn-cs"/>
              </a:rPr>
              <a:t>Cada </a:t>
            </a:r>
            <a:r>
              <a:rPr lang="en-US" sz="1200" b="0" kern="1200" dirty="0" err="1">
                <a:solidFill>
                  <a:schemeClr val="tx1"/>
                </a:solidFill>
                <a:effectLst/>
                <a:latin typeface="+mn-lt"/>
                <a:ea typeface="+mn-ea"/>
                <a:cs typeface="+mn-cs"/>
              </a:rPr>
              <a:t>intento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reforma</a:t>
            </a:r>
            <a:r>
              <a:rPr lang="en-US" sz="1200" b="0" kern="1200" dirty="0">
                <a:solidFill>
                  <a:schemeClr val="tx1"/>
                </a:solidFill>
                <a:effectLst/>
                <a:latin typeface="+mn-lt"/>
                <a:ea typeface="+mn-ea"/>
                <a:cs typeface="+mn-cs"/>
              </a:rPr>
              <a:t> es </a:t>
            </a:r>
            <a:r>
              <a:rPr lang="en-US" sz="1200" b="0" kern="1200" dirty="0" err="1">
                <a:solidFill>
                  <a:schemeClr val="tx1"/>
                </a:solidFill>
                <a:effectLst/>
                <a:latin typeface="+mn-lt"/>
                <a:ea typeface="+mn-ea"/>
                <a:cs typeface="+mn-cs"/>
              </a:rPr>
              <a:t>revertido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siguiente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gobierno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Efecto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péndulo</a:t>
            </a:r>
            <a:r>
              <a:rPr lang="en-US" sz="1200" b="0" kern="1200" dirty="0">
                <a:solidFill>
                  <a:schemeClr val="tx1"/>
                </a:solidFill>
                <a:effectLst/>
                <a:latin typeface="+mn-lt"/>
                <a:ea typeface="+mn-ea"/>
                <a:cs typeface="+mn-cs"/>
              </a:rPr>
              <a:t>: Cada crisis </a:t>
            </a:r>
            <a:r>
              <a:rPr lang="en-US" sz="1200" b="0" kern="1200" dirty="0" err="1">
                <a:solidFill>
                  <a:schemeClr val="tx1"/>
                </a:solidFill>
                <a:effectLst/>
                <a:latin typeface="+mn-lt"/>
                <a:ea typeface="+mn-ea"/>
                <a:cs typeface="+mn-cs"/>
              </a:rPr>
              <a:t>hace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retroceder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avances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previos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Comparación</a:t>
            </a:r>
            <a:r>
              <a:rPr lang="en-US" sz="1200" b="1" kern="1200" dirty="0">
                <a:solidFill>
                  <a:schemeClr val="tx1"/>
                </a:solidFill>
                <a:effectLst/>
                <a:latin typeface="+mn-lt"/>
                <a:ea typeface="+mn-ea"/>
                <a:cs typeface="+mn-cs"/>
              </a:rPr>
              <a:t> con pares </a:t>
            </a:r>
            <a:r>
              <a:rPr lang="en-US" sz="1200" b="1" kern="1200" dirty="0" err="1">
                <a:solidFill>
                  <a:schemeClr val="tx1"/>
                </a:solidFill>
                <a:effectLst/>
                <a:latin typeface="+mn-lt"/>
                <a:ea typeface="+mn-ea"/>
                <a:cs typeface="+mn-cs"/>
              </a:rPr>
              <a:t>revela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excepcionalidad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argentina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y México (pares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población y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problemas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no defaults </a:t>
            </a:r>
            <a:r>
              <a:rPr lang="en-US" sz="1200" b="0" kern="1200" dirty="0" err="1">
                <a:solidFill>
                  <a:schemeClr val="tx1"/>
                </a:solidFill>
                <a:effectLst/>
                <a:latin typeface="+mn-lt"/>
                <a:ea typeface="+mn-ea"/>
                <a:cs typeface="+mn-cs"/>
              </a:rPr>
              <a:t>recurrentes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mantiene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mercados</a:t>
            </a:r>
          </a:p>
          <a:p>
            <a:r>
              <a:rPr lang="en-US" sz="1200" b="0" kern="1200" dirty="0">
                <a:solidFill>
                  <a:schemeClr val="tx1"/>
                </a:solidFill>
                <a:effectLst/>
                <a:latin typeface="+mn-lt"/>
                <a:ea typeface="+mn-ea"/>
                <a:cs typeface="+mn-cs"/>
              </a:rPr>
              <a:t>China: </a:t>
            </a:r>
            <a:r>
              <a:rPr lang="en-US" sz="1200" b="0" kern="1200" dirty="0" err="1">
                <a:solidFill>
                  <a:schemeClr val="tx1"/>
                </a:solidFill>
                <a:effectLst/>
                <a:latin typeface="+mn-lt"/>
                <a:ea typeface="+mn-ea"/>
                <a:cs typeface="+mn-cs"/>
              </a:rPr>
              <a:t>Autoritarismo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consistente</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Combina</a:t>
            </a:r>
            <a:r>
              <a:rPr lang="en-US" sz="1200" b="0" kern="1200" dirty="0">
                <a:solidFill>
                  <a:schemeClr val="tx1"/>
                </a:solidFill>
                <a:effectLst/>
                <a:latin typeface="+mn-lt"/>
                <a:ea typeface="+mn-ea"/>
                <a:cs typeface="+mn-cs"/>
              </a:rPr>
              <a:t> lo </a:t>
            </a:r>
            <a:r>
              <a:rPr lang="en-US" sz="1200" b="0" kern="1200" dirty="0" err="1">
                <a:solidFill>
                  <a:schemeClr val="tx1"/>
                </a:solidFill>
                <a:effectLst/>
                <a:latin typeface="+mn-lt"/>
                <a:ea typeface="+mn-ea"/>
                <a:cs typeface="+mn-cs"/>
              </a:rPr>
              <a:t>peor</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 defaults +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Ventana de </a:t>
            </a:r>
            <a:r>
              <a:rPr lang="en-US" sz="1200" b="1" kern="1200" dirty="0" err="1">
                <a:solidFill>
                  <a:schemeClr val="tx1"/>
                </a:solidFill>
                <a:effectLst/>
                <a:latin typeface="+mn-lt"/>
                <a:ea typeface="+mn-ea"/>
                <a:cs typeface="+mn-cs"/>
              </a:rPr>
              <a:t>oportunidad</a:t>
            </a:r>
            <a:r>
              <a:rPr lang="en-US" sz="1200" b="1" kern="1200" dirty="0">
                <a:solidFill>
                  <a:schemeClr val="tx1"/>
                </a:solidFill>
                <a:effectLst/>
                <a:latin typeface="+mn-lt"/>
                <a:ea typeface="+mn-ea"/>
                <a:cs typeface="+mn-cs"/>
              </a:rPr>
              <a:t> se </a:t>
            </a:r>
            <a:r>
              <a:rPr lang="en-US" sz="1200" b="1" kern="1200" dirty="0" err="1">
                <a:solidFill>
                  <a:schemeClr val="tx1"/>
                </a:solidFill>
                <a:effectLst/>
                <a:latin typeface="+mn-lt"/>
                <a:ea typeface="+mn-ea"/>
                <a:cs typeface="+mn-cs"/>
              </a:rPr>
              <a:t>cierra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Cada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perdida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hace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difícil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alcanzar</a:t>
            </a:r>
            <a:r>
              <a:rPr lang="en-US" sz="1200" b="0" kern="1200" dirty="0">
                <a:solidFill>
                  <a:schemeClr val="tx1"/>
                </a:solidFill>
                <a:effectLst/>
                <a:latin typeface="+mn-lt"/>
                <a:ea typeface="+mn-ea"/>
                <a:cs typeface="+mn-cs"/>
              </a:rPr>
              <a:t> high income</a:t>
            </a:r>
          </a:p>
          <a:p>
            <a:r>
              <a:rPr lang="en-US" sz="1200" b="0" kern="1200" dirty="0" err="1">
                <a:solidFill>
                  <a:schemeClr val="tx1"/>
                </a:solidFill>
                <a:effectLst/>
                <a:latin typeface="+mn-lt"/>
                <a:ea typeface="+mn-ea"/>
                <a:cs typeface="+mn-cs"/>
              </a:rPr>
              <a:t>Educación</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degrada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décadas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subinversión</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deteriora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falta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mantenimiento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inversión</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Capital social se </a:t>
            </a:r>
            <a:r>
              <a:rPr lang="en-US" sz="1200" b="0" kern="1200" dirty="0" err="1">
                <a:solidFill>
                  <a:schemeClr val="tx1"/>
                </a:solidFill>
                <a:effectLst/>
                <a:latin typeface="+mn-lt"/>
                <a:ea typeface="+mn-ea"/>
                <a:cs typeface="+mn-cs"/>
              </a:rPr>
              <a:t>erosiona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informalidad</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El </a:t>
            </a:r>
            <a:r>
              <a:rPr lang="en-US" sz="1200" b="1" kern="1200" dirty="0" err="1">
                <a:solidFill>
                  <a:schemeClr val="tx1"/>
                </a:solidFill>
                <a:effectLst/>
                <a:latin typeface="+mn-lt"/>
                <a:ea typeface="+mn-ea"/>
                <a:cs typeface="+mn-cs"/>
              </a:rPr>
              <a:t>costo</a:t>
            </a:r>
            <a:r>
              <a:rPr lang="en-US" sz="1200" b="1" kern="1200" dirty="0">
                <a:solidFill>
                  <a:schemeClr val="tx1"/>
                </a:solidFill>
                <a:effectLst/>
                <a:latin typeface="+mn-lt"/>
                <a:ea typeface="+mn-ea"/>
                <a:cs typeface="+mn-cs"/>
              </a:rPr>
              <a:t> de catch-up </a:t>
            </a:r>
            <a:r>
              <a:rPr lang="en-US" sz="1200" b="1" kern="1200" dirty="0" err="1">
                <a:solidFill>
                  <a:schemeClr val="tx1"/>
                </a:solidFill>
                <a:effectLst/>
                <a:latin typeface="+mn-lt"/>
                <a:ea typeface="+mn-ea"/>
                <a:cs typeface="+mn-cs"/>
              </a:rPr>
              <a:t>crece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exponencialmente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No hay "</a:t>
            </a:r>
            <a:r>
              <a:rPr lang="en-US" sz="1200" b="1" kern="1200" dirty="0" err="1">
                <a:solidFill>
                  <a:schemeClr val="tx1"/>
                </a:solidFill>
                <a:effectLst/>
                <a:latin typeface="+mn-lt"/>
                <a:ea typeface="+mn-ea"/>
                <a:cs typeface="+mn-cs"/>
              </a:rPr>
              <a:t>destino</a:t>
            </a:r>
            <a:r>
              <a:rPr lang="en-US" sz="1200" b="1" kern="1200" dirty="0">
                <a:solidFill>
                  <a:schemeClr val="tx1"/>
                </a:solidFill>
                <a:effectLst/>
                <a:latin typeface="+mn-lt"/>
                <a:ea typeface="+mn-ea"/>
                <a:cs typeface="+mn-cs"/>
              </a:rPr>
              <a:t> de cluster":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Banco Mundial </a:t>
            </a:r>
            <a:r>
              <a:rPr lang="en-US" sz="1200" b="0" kern="1200" dirty="0" err="1">
                <a:solidFill>
                  <a:schemeClr val="tx1"/>
                </a:solidFill>
                <a:effectLst/>
                <a:latin typeface="+mn-lt"/>
                <a:ea typeface="+mn-ea"/>
                <a:cs typeface="+mn-cs"/>
              </a:rPr>
              <a:t>clasifica</a:t>
            </a:r>
            <a:r>
              <a:rPr lang="en-US" sz="1200" b="0" kern="1200" dirty="0">
                <a:solidFill>
                  <a:schemeClr val="tx1"/>
                </a:solidFill>
                <a:effectLst/>
                <a:latin typeface="+mn-lt"/>
                <a:ea typeface="+mn-ea"/>
                <a:cs typeface="+mn-cs"/>
              </a:rPr>
              <a:t> ex-post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actual), no ex-ante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potencial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Argentina </a:t>
            </a:r>
            <a:r>
              <a:rPr lang="en-US" sz="1200" b="1" kern="1200" dirty="0" err="1">
                <a:solidFill>
                  <a:schemeClr val="tx1"/>
                </a:solidFill>
                <a:effectLst/>
                <a:latin typeface="+mn-lt"/>
                <a:ea typeface="+mn-ea"/>
                <a:cs typeface="+mn-cs"/>
              </a:rPr>
              <a:t>elige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donde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con sus </a:t>
            </a:r>
            <a:r>
              <a:rPr lang="en-US" sz="1200" b="0" kern="1200" dirty="0" err="1">
                <a:solidFill>
                  <a:schemeClr val="tx1"/>
                </a:solidFill>
                <a:effectLst/>
                <a:latin typeface="+mn-lt"/>
                <a:ea typeface="+mn-ea"/>
                <a:cs typeface="+mn-cs"/>
              </a:rPr>
              <a:t>políticas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y Uruguay </a:t>
            </a:r>
            <a:r>
              <a:rPr lang="en-US" sz="1200" b="0" kern="1200" dirty="0" err="1">
                <a:solidFill>
                  <a:schemeClr val="tx1"/>
                </a:solidFill>
                <a:effectLst/>
                <a:latin typeface="+mn-lt"/>
                <a:ea typeface="+mn-ea"/>
                <a:cs typeface="+mn-cs"/>
              </a:rPr>
              <a:t>demostraron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ascender</a:t>
            </a:r>
          </a:p>
          <a:p>
            <a:r>
              <a:rPr lang="en-US" sz="1200" b="0" kern="1200" dirty="0">
                <a:solidFill>
                  <a:schemeClr val="tx1"/>
                </a:solidFill>
                <a:effectLst/>
                <a:latin typeface="+mn-lt"/>
                <a:ea typeface="+mn-ea"/>
                <a:cs typeface="+mn-cs"/>
              </a:rPr>
              <a:t>Venezuela </a:t>
            </a:r>
            <a:r>
              <a:rPr lang="en-US" sz="1200" b="0" kern="1200" dirty="0" err="1">
                <a:solidFill>
                  <a:schemeClr val="tx1"/>
                </a:solidFill>
                <a:effectLst/>
                <a:latin typeface="+mn-lt"/>
                <a:ea typeface="+mn-ea"/>
                <a:cs typeface="+mn-cs"/>
              </a:rPr>
              <a:t>demostró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descender </a:t>
            </a:r>
            <a:r>
              <a:rPr lang="en-US" sz="1200" b="0" kern="1200" dirty="0" err="1">
                <a:solidFill>
                  <a:schemeClr val="tx1"/>
                </a:solidFill>
                <a:effectLst/>
                <a:latin typeface="+mn-lt"/>
                <a:ea typeface="+mn-ea"/>
                <a:cs typeface="+mn-cs"/>
              </a:rPr>
              <a:t>brutalmente</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El </a:t>
            </a:r>
            <a:r>
              <a:rPr lang="en-US" sz="1200" b="1" kern="1200" dirty="0" err="1">
                <a:solidFill>
                  <a:schemeClr val="tx1"/>
                </a:solidFill>
                <a:effectLst/>
                <a:latin typeface="+mn-lt"/>
                <a:ea typeface="+mn-ea"/>
                <a:cs typeface="+mn-cs"/>
              </a:rPr>
              <a:t>veredicto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los</a:t>
            </a:r>
            <a:r>
              <a:rPr lang="en-US" sz="1200" b="1" kern="1200" dirty="0">
                <a:solidFill>
                  <a:schemeClr val="tx1"/>
                </a:solidFill>
                <a:effectLst/>
                <a:latin typeface="+mn-lt"/>
                <a:ea typeface="+mn-ea"/>
                <a:cs typeface="+mn-cs"/>
              </a:rPr>
              <a:t> clusters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Análisis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cluster </a:t>
            </a:r>
            <a:r>
              <a:rPr lang="en-US" sz="1200" b="1" kern="1200" dirty="0" err="1">
                <a:solidFill>
                  <a:schemeClr val="tx1"/>
                </a:solidFill>
                <a:effectLst/>
                <a:latin typeface="+mn-lt"/>
                <a:ea typeface="+mn-ea"/>
                <a:cs typeface="+mn-cs"/>
              </a:rPr>
              <a:t>revela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upper-middle income </a:t>
            </a:r>
            <a:r>
              <a:rPr lang="en-US" sz="1200" b="1"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Es un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"normal"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a:solidFill>
                  <a:schemeClr val="tx1"/>
                </a:solidFill>
                <a:effectLst/>
                <a:latin typeface="+mn-lt"/>
                <a:ea typeface="+mn-ea"/>
                <a:cs typeface="+mn-cs"/>
              </a:rPr>
              <a:t>Pero </a:t>
            </a:r>
            <a:r>
              <a:rPr lang="en-US" sz="1200" b="0" kern="1200" dirty="0" err="1">
                <a:solidFill>
                  <a:schemeClr val="tx1"/>
                </a:solidFill>
                <a:effectLst/>
                <a:latin typeface="+mn-lt"/>
                <a:ea typeface="+mn-ea"/>
                <a:cs typeface="+mn-cs"/>
              </a:rPr>
              <a:t>esto</a:t>
            </a:r>
            <a:r>
              <a:rPr lang="en-US" sz="1200" b="0" kern="1200" dirty="0">
                <a:solidFill>
                  <a:schemeClr val="tx1"/>
                </a:solidFill>
                <a:effectLst/>
                <a:latin typeface="+mn-lt"/>
                <a:ea typeface="+mn-ea"/>
                <a:cs typeface="+mn-cs"/>
              </a:rPr>
              <a:t> es </a:t>
            </a:r>
            <a:r>
              <a:rPr lang="en-US" sz="1200" b="0" kern="1200" dirty="0" err="1">
                <a:solidFill>
                  <a:schemeClr val="tx1"/>
                </a:solidFill>
                <a:effectLst/>
                <a:latin typeface="+mn-lt"/>
                <a:ea typeface="+mn-ea"/>
                <a:cs typeface="+mn-cs"/>
              </a:rPr>
              <a:t>una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condena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transición</a:t>
            </a:r>
            <a:r>
              <a:rPr lang="en-US" sz="1200" b="0" kern="1200" dirty="0">
                <a:solidFill>
                  <a:schemeClr val="tx1"/>
                </a:solidFill>
                <a:effectLst/>
                <a:latin typeface="+mn-lt"/>
                <a:ea typeface="+mn-ea"/>
                <a:cs typeface="+mn-cs"/>
              </a:rPr>
              <a:t> a high income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lejos</a:t>
            </a:r>
            <a:r>
              <a:rPr lang="en-US" sz="1200" b="1" kern="1200" dirty="0">
                <a:solidFill>
                  <a:schemeClr val="tx1"/>
                </a:solidFill>
                <a:effectLst/>
                <a:latin typeface="+mn-lt"/>
                <a:ea typeface="+mn-ea"/>
                <a:cs typeface="+mn-cs"/>
              </a:rPr>
              <a:t> de upper-middle income </a:t>
            </a:r>
            <a:r>
              <a:rPr lang="en-US" sz="1200" b="1"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Es outlier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entre pares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cluster</a:t>
            </a:r>
          </a:p>
          <a:p>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del BM no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extrema </a:t>
            </a:r>
            <a:r>
              <a:rPr lang="en-US" sz="1200" b="0" kern="1200" dirty="0" err="1">
                <a:solidFill>
                  <a:schemeClr val="tx1"/>
                </a:solidFill>
                <a:effectLst/>
                <a:latin typeface="+mn-lt"/>
                <a:ea typeface="+mn-ea"/>
                <a:cs typeface="+mn-cs"/>
              </a:rPr>
              <a:t>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lower-middle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de high income</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Señal</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alarma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descendente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Riesgo de "falling middle-income trap"</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Veredicto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probablemente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muestre</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atípico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dentro</a:t>
            </a:r>
            <a:r>
              <a:rPr lang="en-US" sz="1200" b="0" kern="1200" dirty="0">
                <a:solidFill>
                  <a:schemeClr val="tx1"/>
                </a:solidFill>
                <a:effectLst/>
                <a:latin typeface="+mn-lt"/>
                <a:ea typeface="+mn-ea"/>
                <a:cs typeface="+mn-cs"/>
              </a:rPr>
              <a:t> de upper-middle:</a:t>
            </a:r>
          </a:p>
          <a:p>
            <a:r>
              <a:rPr lang="en-US" sz="1200" b="0" kern="1200" dirty="0">
                <a:solidFill>
                  <a:schemeClr val="tx1"/>
                </a:solidFill>
                <a:effectLst/>
                <a:latin typeface="+mn-lt"/>
                <a:ea typeface="+mn-ea"/>
                <a:cs typeface="+mn-cs"/>
              </a:rPr>
              <a:t>Picos altos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high income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booms)</a:t>
            </a:r>
          </a:p>
          <a:p>
            <a:r>
              <a:rPr lang="en-US" sz="1200" b="0" kern="1200" dirty="0">
                <a:solidFill>
                  <a:schemeClr val="tx1"/>
                </a:solidFill>
                <a:effectLst/>
                <a:latin typeface="+mn-lt"/>
                <a:ea typeface="+mn-ea"/>
                <a:cs typeface="+mn-cs"/>
              </a:rPr>
              <a:t>Valles </a:t>
            </a:r>
            <a:r>
              <a:rPr lang="en-US" sz="1200" b="0" kern="1200" dirty="0" err="1">
                <a:solidFill>
                  <a:schemeClr val="tx1"/>
                </a:solidFill>
                <a:effectLst/>
                <a:latin typeface="+mn-lt"/>
                <a:ea typeface="+mn-ea"/>
                <a:cs typeface="+mn-cs"/>
              </a:rPr>
              <a:t>bajos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lower-middle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crisis)</a:t>
            </a:r>
          </a:p>
          <a:p>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upper-middle,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3-4x mayor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pares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final</a:t>
            </a:r>
            <a:r>
              <a:rPr lang="en-US" sz="1200" b="0" kern="1200" dirty="0">
                <a:solidFill>
                  <a:schemeClr val="tx1"/>
                </a:solidFill>
                <a:effectLst/>
                <a:latin typeface="+mn-lt"/>
                <a:ea typeface="+mn-ea"/>
                <a:cs typeface="+mn-cs"/>
              </a:rPr>
              <a:t>: Los clusters del Banco Mundial son </a:t>
            </a:r>
            <a:r>
              <a:rPr lang="en-US" sz="1200" b="1" kern="1200" dirty="0" err="1">
                <a:solidFill>
                  <a:schemeClr val="tx1"/>
                </a:solidFill>
                <a:effectLst/>
                <a:latin typeface="+mn-lt"/>
                <a:ea typeface="+mn-ea"/>
                <a:cs typeface="+mn-cs"/>
              </a:rPr>
              <a:t>descriptivos</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prescriptivos</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escala</a:t>
            </a:r>
            <a:r>
              <a:rPr lang="en-US" sz="1200" b="0" kern="1200" dirty="0">
                <a:solidFill>
                  <a:schemeClr val="tx1"/>
                </a:solidFill>
                <a:effectLst/>
                <a:latin typeface="+mn-lt"/>
                <a:ea typeface="+mn-ea"/>
                <a:cs typeface="+mn-cs"/>
              </a:rPr>
              <a:t> para ser high income.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upper-middle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elección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limitaciones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D0D2740-DD5D-CFA2-A687-4C9FCE686F2A}"/>
              </a:ext>
            </a:extLst>
          </p:cNvPr>
          <p:cNvSpPr>
            <a:spLocks noGrp="1"/>
          </p:cNvSpPr>
          <p:nvPr>
            <p:ph type="sldNum" sz="quarter" idx="5"/>
          </p:nvPr>
        </p:nvSpPr>
        <p:spPr/>
        <p:txBody>
          <a:bodyPr/>
          <a:lstStyle/>
          <a:p>
            <a:fld id="{BD9C3A12-1E0F-412B-B376-8089A55D946C}" type="slidenum">
              <a:rPr lang="uk-UA" smtClean="0"/>
              <a:t>30</a:t>
            </a:fld>
            <a:endParaRPr lang="uk-UA"/>
          </a:p>
        </p:txBody>
      </p:sp>
    </p:spTree>
    <p:extLst>
      <p:ext uri="{BB962C8B-B14F-4D97-AF65-F5344CB8AC3E}">
        <p14:creationId xmlns:p14="http://schemas.microsoft.com/office/powerpoint/2010/main" val="159667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B623-EB75-5EFE-AF51-94E1A928E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F013CB-B7E2-4920-C327-0E6891BD0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85FA8-B11D-3491-7600-A6B222BE4A19}"/>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BBE016A-2A98-23D9-8BB8-ADC6C55BB715}"/>
              </a:ext>
            </a:extLst>
          </p:cNvPr>
          <p:cNvSpPr>
            <a:spLocks noGrp="1"/>
          </p:cNvSpPr>
          <p:nvPr>
            <p:ph type="sldNum" sz="quarter" idx="5"/>
          </p:nvPr>
        </p:nvSpPr>
        <p:spPr/>
        <p:txBody>
          <a:bodyPr/>
          <a:lstStyle/>
          <a:p>
            <a:fld id="{BD9C3A12-1E0F-412B-B376-8089A55D946C}" type="slidenum">
              <a:rPr lang="uk-UA" smtClean="0"/>
              <a:t>31</a:t>
            </a:fld>
            <a:endParaRPr lang="uk-UA"/>
          </a:p>
        </p:txBody>
      </p:sp>
    </p:spTree>
    <p:extLst>
      <p:ext uri="{BB962C8B-B14F-4D97-AF65-F5344CB8AC3E}">
        <p14:creationId xmlns:p14="http://schemas.microsoft.com/office/powerpoint/2010/main" val="125118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Russia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Ukraine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Iraq, Qatar, Kuwait,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Zimbabwe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Burundi, Malawi, Chad, Zambia, Australia,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Gabon</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Mongolia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Características: </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Heterogeneidad extrema en ingresos (desde Low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Países con shocks estructurales severos: guerras, transiciones políticas, dependencia petrolera extrema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Volatilidad causada por factores geopolíticos, no económicos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Incluye tanto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petro</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-estados (Qatar, Kuwait,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Russia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como economías frágiles (Burundi, Chad)</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Sorpresa: Australia en este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refleja boom de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commodities</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(minería) con alta volatilidad</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Correlación con BM: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Mix</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total - no respeta clasificaciones de ingreso</a:t>
            </a:r>
          </a:p>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DTW agrupa por disrupciones estructurales y dependencia de recursos, no por nivel de desarrollo</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34</a:t>
            </a:fld>
            <a:endParaRPr lang="uk-UA"/>
          </a:p>
        </p:txBody>
      </p:sp>
    </p:spTree>
    <p:extLst>
      <p:ext uri="{BB962C8B-B14F-4D97-AF65-F5344CB8AC3E}">
        <p14:creationId xmlns:p14="http://schemas.microsoft.com/office/powerpoint/2010/main" val="3113950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1 - "El Club de la Volatilidad Extrema" (11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Argentina, Brasil,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Japan</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Angola, Sudan, Lebanon, Seychelles,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Suriname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Macao,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Brunei</a:t>
            </a:r>
            <a:endParaRPr lang="es-ES_tradnl" sz="1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Alta volatilidad recurrente en trayectorias de GNI</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Crisis económicas profundas y prolongadas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Argentina y Brasil: estancamiento en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trap</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con crisis cíclicas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Japón: décadas perdidas y deflación</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Países petroleros con boom-</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bust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extremos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Angola,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Brunei</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Desde Low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la volatilidad no discrimina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Este es el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donde DTW brilla - agrupa por patrones temporales caóticos, ignorando niveles absolutos</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35</a:t>
            </a:fld>
            <a:endParaRPr lang="uk-UA"/>
          </a:p>
        </p:txBody>
      </p:sp>
    </p:spTree>
    <p:extLst>
      <p:ext uri="{BB962C8B-B14F-4D97-AF65-F5344CB8AC3E}">
        <p14:creationId xmlns:p14="http://schemas.microsoft.com/office/powerpoint/2010/main" val="368319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2 - "Economías Estables Desarrolladas" (47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Austria,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Belgica</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Noruega, Suecia, Alemania, Francia, UK, Canadá, España, Italia, Chile, Uruguay, Turquía,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Fiji</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Sudáfrica</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Mayoría son economías desarrolladas con trayectorias suaves y predecibles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Crecimiento sostenido o estancamiento controlado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Instituciones fuertes que amortiguan shocks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También incluye emergentes exitosos (Chile, Uruguay)</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~70%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pero también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estables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La estabilidad temporal es el criterio, no el nivel de ingreso</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36</a:t>
            </a:fld>
            <a:endParaRPr lang="uk-UA"/>
          </a:p>
        </p:txBody>
      </p:sp>
    </p:spTree>
    <p:extLst>
      <p:ext uri="{BB962C8B-B14F-4D97-AF65-F5344CB8AC3E}">
        <p14:creationId xmlns:p14="http://schemas.microsoft.com/office/powerpoint/2010/main" val="1893837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spcBef>
                <a:spcPts val="400"/>
              </a:spcBef>
              <a:spcAft>
                <a:spcPts val="600"/>
              </a:spcAft>
              <a:buFont typeface="Arial" panose="020B0604020202020204" pitchFamily="34" charset="0"/>
              <a:buChar char="•"/>
            </a:pP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3 - "Economías en Crecimiento Sostenido" (67 países)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Países clave: China, India, Indonesia, Corea del Sur, Vietnam, Bangladesh, Etiopía, Kenia, Ghana, Perú, Colombia, República Dominicana, Estados Unidos</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Características: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más grande y heterogéneo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Trayectorias de crecimiento sostenido (milagros asiáticos, emergentes africanos)</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Transformación estructural en curso</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Menor volatilidad que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1, más dinamismo que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2</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Incluye tanto tigres asiáticos como economías africanas en despegue</a:t>
            </a:r>
          </a:p>
          <a:p>
            <a:pPr marL="285750" indent="-285750" algn="just">
              <a:spcBef>
                <a:spcPts val="400"/>
              </a:spcBef>
              <a:spcAft>
                <a:spcPts val="600"/>
              </a:spcAft>
              <a:buFont typeface="Arial" panose="020B0604020202020204" pitchFamily="34" charset="0"/>
              <a:buChar char="•"/>
            </a:pPr>
            <a:r>
              <a:rPr lang="es-ES_tradnl" sz="1200" noProof="0">
                <a:latin typeface="Arial" panose="020B0604020202020204" pitchFamily="34" charset="0"/>
                <a:ea typeface="Times New Roman" panose="02020603050405020304" pitchFamily="18" charset="0"/>
                <a:cs typeface="Times New Roman" panose="02020603050405020304" pitchFamily="18" charset="0"/>
              </a:rPr>
              <a:t>  - </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Sorpresa: Estados Unidos en este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 refleja transformación económica continua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tech</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boom, globalización)</a:t>
            </a: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Correlación con BM: Mayoría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varios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endParaRPr lang="es-ES_tradnl" sz="1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Insight</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clave: DTW identifica patrones de crecimiento dinámico, independiente del punto de partida</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37</a:t>
            </a:fld>
            <a:endParaRPr lang="uk-UA"/>
          </a:p>
        </p:txBody>
      </p:sp>
    </p:spTree>
    <p:extLst>
      <p:ext uri="{BB962C8B-B14F-4D97-AF65-F5344CB8AC3E}">
        <p14:creationId xmlns:p14="http://schemas.microsoft.com/office/powerpoint/2010/main" val="4147511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Ejemplo concreto : Banco Mundial clasifica a Chile como "High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y Argentina como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12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1200" noProof="0" dirty="0">
                <a:latin typeface="Arial" panose="020B0604020202020204" pitchFamily="34" charset="0"/>
                <a:ea typeface="Times New Roman" panose="02020603050405020304" pitchFamily="18" charset="0"/>
                <a:cs typeface="Times New Roman" panose="02020603050405020304" pitchFamily="18" charset="0"/>
              </a:rPr>
              <a:t>" en 2022 → parece que siempre fueron diferentes. DTW 1.96 revela que fueron similares hasta 2000, luego divergieron → la diferencia no es estructural, es resultado de 20 años de políticas distintas.</a:t>
            </a:r>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39</a:t>
            </a:fld>
            <a:endParaRPr lang="uk-UA"/>
          </a:p>
        </p:txBody>
      </p:sp>
    </p:spTree>
    <p:extLst>
      <p:ext uri="{BB962C8B-B14F-4D97-AF65-F5344CB8AC3E}">
        <p14:creationId xmlns:p14="http://schemas.microsoft.com/office/powerpoint/2010/main" val="2143207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endParaRPr lang="es-AR" dirty="0"/>
          </a:p>
        </p:txBody>
      </p:sp>
      <p:sp>
        <p:nvSpPr>
          <p:cNvPr id="4" name="Marcador de número de diapositiva 3"/>
          <p:cNvSpPr>
            <a:spLocks noGrp="1"/>
          </p:cNvSpPr>
          <p:nvPr>
            <p:ph type="sldNum" sz="quarter" idx="5"/>
          </p:nvPr>
        </p:nvSpPr>
        <p:spPr/>
        <p:txBody>
          <a:bodyPr/>
          <a:lstStyle/>
          <a:p>
            <a:fld id="{BD9C3A12-1E0F-412B-B376-8089A55D946C}" type="slidenum">
              <a:rPr lang="uk-UA" smtClean="0"/>
              <a:t>7</a:t>
            </a:fld>
            <a:endParaRPr lang="uk-UA"/>
          </a:p>
        </p:txBody>
      </p:sp>
    </p:spTree>
    <p:extLst>
      <p:ext uri="{BB962C8B-B14F-4D97-AF65-F5344CB8AC3E}">
        <p14:creationId xmlns:p14="http://schemas.microsoft.com/office/powerpoint/2010/main" val="1299756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a:p>
        </p:txBody>
      </p:sp>
      <p:sp>
        <p:nvSpPr>
          <p:cNvPr id="4" name="Slide Number Placeholder 3"/>
          <p:cNvSpPr>
            <a:spLocks noGrp="1"/>
          </p:cNvSpPr>
          <p:nvPr>
            <p:ph type="sldNum" sz="quarter" idx="10"/>
          </p:nvPr>
        </p:nvSpPr>
        <p:spPr/>
        <p:txBody>
          <a:bodyPr/>
          <a:lstStyle/>
          <a:p>
            <a:fld id="{BD9C3A12-1E0F-412B-B376-8089A55D946C}" type="slidenum">
              <a:rPr lang="uk-UA" smtClean="0"/>
              <a:t>44</a:t>
            </a:fld>
            <a:endParaRPr lang="uk-UA"/>
          </a:p>
        </p:txBody>
      </p:sp>
    </p:spTree>
    <p:extLst>
      <p:ext uri="{BB962C8B-B14F-4D97-AF65-F5344CB8AC3E}">
        <p14:creationId xmlns:p14="http://schemas.microsoft.com/office/powerpoint/2010/main" val="2009890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spcAft>
                <a:spcPts val="900"/>
              </a:spcAft>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p:cNvSpPr>
            <a:spLocks noGrp="1"/>
          </p:cNvSpPr>
          <p:nvPr>
            <p:ph type="sldNum" sz="quarter" idx="5"/>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073088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71D481-BDF3-75F0-5960-14ACE24778E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45447BE-6D2A-6EDF-76D2-5F6C9CBD16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F36150B-35AE-9C9B-BABA-14EDADAD96D4}"/>
              </a:ext>
            </a:extLst>
          </p:cNvPr>
          <p:cNvSpPr>
            <a:spLocks noGrp="1"/>
          </p:cNvSpPr>
          <p:nvPr>
            <p:ph type="body" idx="1"/>
          </p:nvPr>
        </p:nvSpPr>
        <p:spPr/>
        <p:txBody>
          <a:bodyPr/>
          <a:lstStyle/>
          <a:p>
            <a:pPr algn="l">
              <a:spcAft>
                <a:spcPts val="900"/>
              </a:spcAft>
            </a:pPr>
            <a:r>
              <a:rPr lang="es-ES" b="0" i="0" dirty="0">
                <a:solidFill>
                  <a:srgbClr val="E8E8E8"/>
                </a:solidFill>
                <a:effectLst/>
                <a:latin typeface="Google Sans"/>
              </a:rPr>
              <a:t>GNI = </a:t>
            </a:r>
            <a:r>
              <a:rPr lang="en-AR" b="0" i="0" dirty="0">
                <a:solidFill>
                  <a:srgbClr val="E8E8E8"/>
                </a:solidFill>
                <a:effectLst/>
                <a:latin typeface="Google Sans"/>
              </a:rPr>
              <a:t>Gross national income</a:t>
            </a:r>
          </a:p>
          <a:p>
            <a:pPr algn="l"/>
            <a:endParaRPr lang="en-AR" b="0" i="0" dirty="0">
              <a:solidFill>
                <a:srgbClr val="E8E8E8"/>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pPr algn="just">
              <a:spcBef>
                <a:spcPts val="400"/>
              </a:spcBef>
              <a:spcAft>
                <a:spcPts val="600"/>
              </a:spcAft>
              <a:buNone/>
            </a:pPr>
            <a:r>
              <a:rPr lang="es-AR" sz="1200" dirty="0">
                <a:effectLst/>
                <a:latin typeface="Arial" panose="020B0604020202020204" pitchFamily="34" charset="0"/>
                <a:ea typeface="Times New Roman" panose="02020603050405020304" pitchFamily="18" charset="0"/>
                <a:cs typeface="Times New Roman" panose="02020603050405020304" pitchFamily="18" charset="0"/>
              </a:rPr>
              <a:t>El coeficiente de variación del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dataset</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completo es de 132.14%. Lo cual indica que la variabilidad relativa del índice GNI es bastante alta en comparación con su media. </a:t>
            </a:r>
            <a:endParaRPr lang="en-AR" sz="1200" dirty="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400"/>
              </a:spcBef>
              <a:spcAft>
                <a:spcPts val="600"/>
              </a:spcAft>
              <a:buNone/>
            </a:pPr>
            <a:r>
              <a:rPr lang="es-AR" sz="1200" dirty="0">
                <a:effectLst/>
                <a:latin typeface="Arial" panose="020B0604020202020204" pitchFamily="34" charset="0"/>
                <a:ea typeface="Times New Roman" panose="02020603050405020304" pitchFamily="18" charset="0"/>
                <a:cs typeface="Times New Roman" panose="02020603050405020304" pitchFamily="18" charset="0"/>
              </a:rPr>
              <a:t>El grupo High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tiene una media de GNI de U$S 41120.30 (con un CV de 59.58%), mientras que la categoría siguiente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Upper</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Middle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es de U$S 7973 (con un CV de 33.38%), lo cual representa 1.45 desviaciones estándar de diferencia. Los grupos Low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(CV de 30.61%) y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Lower</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middle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income</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(CV de 41.30%) están más cerca entre sí en términos de GNI per </a:t>
            </a:r>
            <a:r>
              <a:rPr lang="es-AR" sz="1200" dirty="0" err="1">
                <a:effectLst/>
                <a:latin typeface="Arial" panose="020B0604020202020204" pitchFamily="34" charset="0"/>
                <a:ea typeface="Times New Roman" panose="02020603050405020304" pitchFamily="18" charset="0"/>
                <a:cs typeface="Times New Roman" panose="02020603050405020304" pitchFamily="18" charset="0"/>
              </a:rPr>
              <a:t>capita</a:t>
            </a:r>
            <a:r>
              <a:rPr lang="es-AR" sz="1200" dirty="0">
                <a:effectLst/>
                <a:latin typeface="Arial" panose="020B0604020202020204" pitchFamily="34" charset="0"/>
                <a:ea typeface="Times New Roman" panose="02020603050405020304" pitchFamily="18" charset="0"/>
                <a:cs typeface="Times New Roman" panose="02020603050405020304" pitchFamily="18" charset="0"/>
              </a:rPr>
              <a:t>, con distancias cercanas a cero desviaciones estándar entre sí.</a:t>
            </a:r>
            <a:endParaRPr lang="en-AR" sz="1200" dirty="0">
              <a:effectLst/>
              <a:latin typeface="Arial" panose="020B0604020202020204" pitchFamily="34" charset="0"/>
              <a:ea typeface="Times New Roman" panose="02020603050405020304" pitchFamily="18" charset="0"/>
              <a:cs typeface="Times New Roman" panose="02020603050405020304" pitchFamily="18" charset="0"/>
            </a:endParaRP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a:extLst>
              <a:ext uri="{FF2B5EF4-FFF2-40B4-BE49-F238E27FC236}">
                <a16:creationId xmlns:a16="http://schemas.microsoft.com/office/drawing/2014/main" id="{0FB10BBC-FBAF-23AB-3476-04538E56AA66}"/>
              </a:ext>
            </a:extLst>
          </p:cNvPr>
          <p:cNvSpPr>
            <a:spLocks noGrp="1"/>
          </p:cNvSpPr>
          <p:nvPr>
            <p:ph type="sldNum" sz="quarter" idx="5"/>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3105563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B3838-B7EF-BA03-6E96-953E1D8F114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7D213F-026D-A3D9-A052-0DAEE2A375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025B238-6043-DB9C-B9FE-48FE0C5E7803}"/>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esta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categorizacion</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Argentina queda ubicada dentro de la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categoria</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mas baja de ingresos (</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Figura 13). Asimismo, aplicando el mismo algoritmo con 7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clusters</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se logra una clasificación que tiene ~0.6 de coeficiente de </a:t>
            </a:r>
            <a:r>
              <a:rPr kumimoji="0" lang="es-AR" altLang="en-AR" sz="12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silhouette</a:t>
            </a:r>
            <a:r>
              <a:rPr kumimoji="0" lang="es-AR" altLang="en-A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y ~3.5 de inercia (Figura 14</a:t>
            </a:r>
            <a:r>
              <a:rPr kumimoji="0" lang="es-AR" altLang="en-AR" sz="2000" b="0" i="0" u="none" strike="noStrike" cap="none" normalizeH="0" baseline="0" dirty="0">
                <a:ln>
                  <a:noFill/>
                </a:ln>
                <a:solidFill>
                  <a:schemeClr val="tx1"/>
                </a:solidFill>
                <a:effectLst/>
              </a:rPr>
              <a:t> </a:t>
            </a:r>
            <a:endParaRPr kumimoji="0" lang="es-AR" altLang="en-AR" sz="2800" b="0" i="0" u="none" strike="noStrike" cap="none" normalizeH="0" baseline="0" dirty="0">
              <a:ln>
                <a:noFill/>
              </a:ln>
              <a:solidFill>
                <a:schemeClr val="tx1"/>
              </a:solidFill>
              <a:effectLst/>
              <a:latin typeface="Arial" panose="020B0604020202020204" pitchFamily="34" charset="0"/>
            </a:endParaRPr>
          </a:p>
          <a:p>
            <a:pPr algn="l"/>
            <a:endParaRPr lang="en-AR" b="0" i="0" dirty="0">
              <a:solidFill>
                <a:srgbClr val="E8E8E8"/>
              </a:solidFill>
              <a:effectLst/>
              <a:latin typeface="Arial" panose="020B0604020202020204" pitchFamily="34" charset="0"/>
            </a:endParaRPr>
          </a:p>
          <a:p>
            <a:endParaRPr lang="es-AR" dirty="0"/>
          </a:p>
        </p:txBody>
      </p:sp>
      <p:sp>
        <p:nvSpPr>
          <p:cNvPr id="4" name="Marcador de número de diapositiva 3">
            <a:extLst>
              <a:ext uri="{FF2B5EF4-FFF2-40B4-BE49-F238E27FC236}">
                <a16:creationId xmlns:a16="http://schemas.microsoft.com/office/drawing/2014/main" id="{D406F0F1-EE90-70D7-5787-4A7352EBF7A6}"/>
              </a:ext>
            </a:extLst>
          </p:cNvPr>
          <p:cNvSpPr>
            <a:spLocks noGrp="1"/>
          </p:cNvSpPr>
          <p:nvPr>
            <p:ph type="sldNum" sz="quarter" idx="5"/>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3854145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Austria </a:t>
            </a:r>
            <a:r>
              <a:rPr lang="en-US" sz="1200" b="0" i="0" kern="1200" dirty="0">
                <a:solidFill>
                  <a:schemeClr val="tx1"/>
                </a:solidFill>
                <a:effectLst/>
                <a:latin typeface="+mn-lt"/>
                <a:ea typeface="+mn-ea"/>
                <a:cs typeface="+mn-cs"/>
              </a:rPr>
              <a:t>(AUT):</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4C):Upper </a:t>
            </a:r>
            <a:r>
              <a:rPr lang="en-US" sz="1200" b="0" i="0" kern="1200" dirty="0">
                <a:solidFill>
                  <a:schemeClr val="tx1"/>
                </a:solidFill>
                <a:effectLst/>
                <a:latin typeface="+mn-lt"/>
                <a:ea typeface="+mn-ea"/>
                <a:cs typeface="+mn-cs"/>
              </a:rPr>
              <a:t>middle income (Cluster #2)</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Belgium </a:t>
            </a:r>
            <a:r>
              <a:rPr lang="en-US" sz="1200" b="0" i="0" kern="1200" dirty="0">
                <a:solidFill>
                  <a:schemeClr val="tx1"/>
                </a:solidFill>
                <a:effectLst/>
                <a:latin typeface="+mn-lt"/>
                <a:ea typeface="+mn-ea"/>
                <a:cs typeface="+mn-cs"/>
              </a:rPr>
              <a:t>(BEL):</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4C):Upper </a:t>
            </a:r>
            <a:r>
              <a:rPr lang="en-US" sz="1200" b="0" i="0" kern="1200" dirty="0">
                <a:solidFill>
                  <a:schemeClr val="tx1"/>
                </a:solidFill>
                <a:effectLst/>
                <a:latin typeface="+mn-lt"/>
                <a:ea typeface="+mn-ea"/>
                <a:cs typeface="+mn-cs"/>
              </a:rPr>
              <a:t>middle income (Cluster #2)</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Ambos </a:t>
            </a:r>
            <a:r>
              <a:rPr lang="en-US" sz="1200" b="0" i="0" kern="1200" dirty="0" err="1">
                <a:solidFill>
                  <a:schemeClr val="tx1"/>
                </a:solidFill>
                <a:effectLst/>
                <a:latin typeface="+mn-lt"/>
                <a:ea typeface="+mn-ea"/>
                <a:cs typeface="+mn-cs"/>
              </a:rPr>
              <a:t>países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están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MISMO cluster (BM y K-Means)</a:t>
            </a:r>
          </a:p>
          <a:p>
            <a:endParaRPr lang="en-AR" dirty="0"/>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Distancia DTW: 0.1723</a:t>
            </a:r>
          </a:p>
          <a:p>
            <a:r>
              <a:rPr lang="en-US" sz="1200" b="0" i="0" kern="120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Basada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33 </a:t>
            </a:r>
            <a:r>
              <a:rPr lang="en-US" sz="1200" b="0" i="0" kern="1200" dirty="0" err="1">
                <a:solidFill>
                  <a:schemeClr val="tx1"/>
                </a:solidFill>
                <a:effectLst/>
                <a:latin typeface="+mn-lt"/>
                <a:ea typeface="+mn-ea"/>
                <a:cs typeface="+mn-cs"/>
              </a:rPr>
              <a:t>años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superpuestos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Path de </a:t>
            </a:r>
            <a:r>
              <a:rPr lang="en-US" sz="1200" b="0" i="0" kern="1200" dirty="0" err="1">
                <a:solidFill>
                  <a:schemeClr val="tx1"/>
                </a:solidFill>
                <a:effectLst/>
                <a:latin typeface="+mn-lt"/>
                <a:ea typeface="+mn-ea"/>
                <a:cs typeface="+mn-cs"/>
              </a:rPr>
              <a:t>alineamiento</a:t>
            </a:r>
            <a:r>
              <a:rPr lang="en-US" sz="1200" b="0" i="0" kern="1200" dirty="0">
                <a:solidFill>
                  <a:schemeClr val="tx1"/>
                </a:solidFill>
                <a:effectLst/>
                <a:latin typeface="+mn-lt"/>
                <a:ea typeface="+mn-ea"/>
                <a:cs typeface="+mn-cs"/>
              </a:rPr>
              <a:t> DTW:</a:t>
            </a:r>
          </a:p>
          <a:p>
            <a:r>
              <a:rPr lang="en-US" sz="1200" b="0" i="0" kern="1200">
                <a:solidFill>
                  <a:schemeClr val="tx1"/>
                </a:solidFill>
                <a:effectLst/>
                <a:latin typeface="+mn-lt"/>
                <a:ea typeface="+mn-ea"/>
                <a:cs typeface="+mn-cs"/>
              </a:rPr>
              <a:t>Número </a:t>
            </a:r>
            <a:r>
              <a:rPr lang="en-US" sz="1200" b="0" i="0" kern="1200" dirty="0">
                <a:solidFill>
                  <a:schemeClr val="tx1"/>
                </a:solidFill>
                <a:effectLst/>
                <a:latin typeface="+mn-lt"/>
                <a:ea typeface="+mn-ea"/>
                <a:cs typeface="+mn-cs"/>
              </a:rPr>
              <a:t>de puntos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el</a:t>
            </a:r>
            <a:r>
              <a:rPr lang="en-US" sz="1200" b="0" i="0" kern="1200" dirty="0">
                <a:solidFill>
                  <a:schemeClr val="tx1"/>
                </a:solidFill>
                <a:effectLst/>
                <a:latin typeface="+mn-lt"/>
                <a:ea typeface="+mn-ea"/>
                <a:cs typeface="+mn-cs"/>
              </a:rPr>
              <a:t> path: 33</a:t>
            </a:r>
          </a:p>
          <a:p>
            <a:r>
              <a:rPr lang="en-US" sz="1200" b="0" i="0" kern="1200">
                <a:solidFill>
                  <a:schemeClr val="tx1"/>
                </a:solidFill>
                <a:effectLst/>
                <a:latin typeface="+mn-lt"/>
                <a:ea typeface="+mn-ea"/>
                <a:cs typeface="+mn-cs"/>
              </a:rPr>
              <a:t>Compresión</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Expansión</a:t>
            </a:r>
            <a:r>
              <a:rPr lang="en-US" sz="1200" b="0" i="0" kern="1200" dirty="0">
                <a:solidFill>
                  <a:schemeClr val="tx1"/>
                </a:solidFill>
                <a:effectLst/>
                <a:latin typeface="+mn-lt"/>
                <a:ea typeface="+mn-ea"/>
                <a:cs typeface="+mn-cs"/>
              </a:rPr>
              <a:t>: 1.00x</a:t>
            </a:r>
          </a:p>
          <a:p>
            <a:br>
              <a:rPr lang="en-AR" dirty="0"/>
            </a:br>
            <a:br>
              <a:rPr lang="en-AR" dirty="0"/>
            </a:br>
            <a:r>
              <a:rPr lang="en-AR" sz="1200" b="1"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INSIGHTS: Austria vs </a:t>
            </a:r>
            <a:r>
              <a:rPr lang="en-US" sz="1200" b="1" kern="1200" dirty="0" err="1">
                <a:solidFill>
                  <a:schemeClr val="tx1"/>
                </a:solidFill>
                <a:effectLst/>
                <a:latin typeface="+mn-lt"/>
                <a:ea typeface="+mn-ea"/>
                <a:cs typeface="+mn-cs"/>
              </a:rPr>
              <a:t>Bélgica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tan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Perfil</a:t>
            </a:r>
            <a:r>
              <a:rPr lang="en-US" sz="1200" b="1" kern="1200" dirty="0">
                <a:solidFill>
                  <a:schemeClr val="tx1"/>
                </a:solidFill>
                <a:effectLst/>
                <a:latin typeface="+mn-lt"/>
                <a:ea typeface="+mn-ea"/>
                <a:cs typeface="+mn-cs"/>
              </a:rPr>
              <a:t> Económico Comparable: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Ambos son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desarrolladas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tamaño</a:t>
            </a:r>
            <a:r>
              <a:rPr lang="en-US" sz="1200" b="0" kern="1200" dirty="0">
                <a:solidFill>
                  <a:schemeClr val="tx1"/>
                </a:solidFill>
                <a:effectLst/>
                <a:latin typeface="+mn-lt"/>
                <a:ea typeface="+mn-ea"/>
                <a:cs typeface="+mn-cs"/>
              </a:rPr>
              <a:t> medio</a:t>
            </a:r>
          </a:p>
          <a:p>
            <a:r>
              <a:rPr lang="en-US" sz="1200" b="0" kern="1200" dirty="0">
                <a:solidFill>
                  <a:schemeClr val="tx1"/>
                </a:solidFill>
                <a:effectLst/>
                <a:latin typeface="+mn-lt"/>
                <a:ea typeface="+mn-ea"/>
                <a:cs typeface="+mn-cs"/>
              </a:rPr>
              <a:t>PIB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similar (High income </a:t>
            </a:r>
            <a:r>
              <a:rPr lang="en-US" sz="1200" b="0" kern="1200" dirty="0" err="1">
                <a:solidFill>
                  <a:schemeClr val="tx1"/>
                </a:solidFill>
                <a:effectLst/>
                <a:latin typeface="+mn-lt"/>
                <a:ea typeface="+mn-ea"/>
                <a:cs typeface="+mn-cs"/>
              </a:rPr>
              <a:t>según</a:t>
            </a:r>
            <a:r>
              <a:rPr lang="en-US" sz="1200" b="0" kern="1200" dirty="0">
                <a:solidFill>
                  <a:schemeClr val="tx1"/>
                </a:solidFill>
                <a:effectLst/>
                <a:latin typeface="+mn-lt"/>
                <a:ea typeface="+mn-ea"/>
                <a:cs typeface="+mn-cs"/>
              </a:rPr>
              <a:t> Banco Mundial)</a:t>
            </a:r>
          </a:p>
          <a:p>
            <a:r>
              <a:rPr lang="en-US" sz="1200" b="0"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diversificada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 Unión Europea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temprano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fundadora</a:t>
            </a:r>
            <a:r>
              <a:rPr lang="en-US" sz="1200" b="0" kern="1200" dirty="0">
                <a:solidFill>
                  <a:schemeClr val="tx1"/>
                </a:solidFill>
                <a:effectLst/>
                <a:latin typeface="+mn-lt"/>
                <a:ea typeface="+mn-ea"/>
                <a:cs typeface="+mn-cs"/>
              </a:rPr>
              <a:t>, Austria 1995)</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Sincronización</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Ciclos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Exposición</a:t>
            </a:r>
            <a:r>
              <a:rPr lang="en-US" sz="1200" b="0" kern="1200" dirty="0">
                <a:solidFill>
                  <a:schemeClr val="tx1"/>
                </a:solidFill>
                <a:effectLst/>
                <a:latin typeface="+mn-lt"/>
                <a:ea typeface="+mn-ea"/>
                <a:cs typeface="+mn-cs"/>
              </a:rPr>
              <a:t> similar a shocks </a:t>
            </a:r>
            <a:r>
              <a:rPr lang="en-US" sz="1200" b="0" kern="1200" dirty="0" err="1">
                <a:solidFill>
                  <a:schemeClr val="tx1"/>
                </a:solidFill>
                <a:effectLst/>
                <a:latin typeface="+mn-lt"/>
                <a:ea typeface="+mn-ea"/>
                <a:cs typeface="+mn-cs"/>
              </a:rPr>
              <a:t>económicos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europeos</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globales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Crisis del </a:t>
            </a:r>
            <a:r>
              <a:rPr lang="en-US" sz="1200" b="0" kern="1200" dirty="0" err="1">
                <a:solidFill>
                  <a:schemeClr val="tx1"/>
                </a:solidFill>
                <a:effectLst/>
                <a:latin typeface="+mn-lt"/>
                <a:ea typeface="+mn-ea"/>
                <a:cs typeface="+mn-cs"/>
              </a:rPr>
              <a:t>petróleo</a:t>
            </a:r>
            <a:r>
              <a:rPr lang="en-US" sz="1200" b="0" kern="1200" dirty="0">
                <a:solidFill>
                  <a:schemeClr val="tx1"/>
                </a:solidFill>
                <a:effectLst/>
                <a:latin typeface="+mn-lt"/>
                <a:ea typeface="+mn-ea"/>
                <a:cs typeface="+mn-cs"/>
              </a:rPr>
              <a:t> (1970s): Ambos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similarmente</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Reunificación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alemana</a:t>
            </a:r>
            <a:r>
              <a:rPr lang="en-US" sz="1200" b="0" kern="1200" dirty="0">
                <a:solidFill>
                  <a:schemeClr val="tx1"/>
                </a:solidFill>
                <a:effectLst/>
                <a:latin typeface="+mn-lt"/>
                <a:ea typeface="+mn-ea"/>
                <a:cs typeface="+mn-cs"/>
              </a:rPr>
              <a:t> (1990): Impacto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centroeuropeas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Crisis </a:t>
            </a:r>
            <a:r>
              <a:rPr lang="en-US" sz="1200" b="0" kern="1200" dirty="0" err="1">
                <a:solidFill>
                  <a:schemeClr val="tx1"/>
                </a:solidFill>
                <a:effectLst/>
                <a:latin typeface="+mn-lt"/>
                <a:ea typeface="+mn-ea"/>
                <a:cs typeface="+mn-cs"/>
              </a:rPr>
              <a:t>financiera</a:t>
            </a:r>
            <a:r>
              <a:rPr lang="en-US" sz="1200" b="0" kern="1200" dirty="0">
                <a:solidFill>
                  <a:schemeClr val="tx1"/>
                </a:solidFill>
                <a:effectLst/>
                <a:latin typeface="+mn-lt"/>
                <a:ea typeface="+mn-ea"/>
                <a:cs typeface="+mn-cs"/>
              </a:rPr>
              <a:t> 2008: </a:t>
            </a:r>
            <a:r>
              <a:rPr lang="en-US" sz="1200" b="0" kern="1200" dirty="0" err="1">
                <a:solidFill>
                  <a:schemeClr val="tx1"/>
                </a:solidFill>
                <a:effectLst/>
                <a:latin typeface="+mn-lt"/>
                <a:ea typeface="+mn-ea"/>
                <a:cs typeface="+mn-cs"/>
              </a:rPr>
              <a:t>Respuestas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coordinadas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vía</a:t>
            </a:r>
            <a:r>
              <a:rPr lang="en-US" sz="1200" b="0" kern="1200" dirty="0">
                <a:solidFill>
                  <a:schemeClr val="tx1"/>
                </a:solidFill>
                <a:effectLst/>
                <a:latin typeface="+mn-lt"/>
                <a:ea typeface="+mn-ea"/>
                <a:cs typeface="+mn-cs"/>
              </a:rPr>
              <a:t> UE</a:t>
            </a:r>
          </a:p>
          <a:p>
            <a:r>
              <a:rPr lang="en-US" sz="1200" b="0" kern="1200" dirty="0">
                <a:solidFill>
                  <a:schemeClr val="tx1"/>
                </a:solidFill>
                <a:effectLst/>
                <a:latin typeface="+mn-lt"/>
                <a:ea typeface="+mn-ea"/>
                <a:cs typeface="+mn-cs"/>
              </a:rPr>
              <a:t>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a:t>
            </a:r>
            <a:r>
              <a:rPr lang="en-US" sz="1200" b="0" kern="1200" dirty="0">
                <a:solidFill>
                  <a:schemeClr val="tx1"/>
                </a:solidFill>
                <a:effectLst/>
                <a:latin typeface="+mn-lt"/>
                <a:ea typeface="+mn-ea"/>
                <a:cs typeface="+mn-cs"/>
              </a:rPr>
              <a:t> (2010-2012): Impacto </a:t>
            </a:r>
            <a:r>
              <a:rPr lang="en-US" sz="1200" b="0" kern="1200" dirty="0" err="1">
                <a:solidFill>
                  <a:schemeClr val="tx1"/>
                </a:solidFill>
                <a:effectLst/>
                <a:latin typeface="+mn-lt"/>
                <a:ea typeface="+mn-ea"/>
                <a:cs typeface="+mn-cs"/>
              </a:rPr>
              <a:t>moderado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ambos</a:t>
            </a:r>
          </a:p>
          <a:p>
            <a:r>
              <a:rPr lang="en-US" sz="1200" b="0" kern="1200" dirty="0">
                <a:solidFill>
                  <a:schemeClr val="tx1"/>
                </a:solidFill>
                <a:effectLst/>
                <a:latin typeface="+mn-lt"/>
                <a:ea typeface="+mn-ea"/>
                <a:cs typeface="+mn-cs"/>
              </a:rPr>
              <a:t>COVID-19: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estímulo</a:t>
            </a:r>
            <a:r>
              <a:rPr lang="en-US" sz="1200" b="0" kern="1200" dirty="0">
                <a:solidFill>
                  <a:schemeClr val="tx1"/>
                </a:solidFill>
                <a:effectLst/>
                <a:latin typeface="+mn-lt"/>
                <a:ea typeface="+mn-ea"/>
                <a:cs typeface="+mn-cs"/>
              </a:rPr>
              <a:t> fiscal</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Factores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Sistemas </a:t>
            </a:r>
            <a:r>
              <a:rPr lang="en-US" sz="1200" b="0" kern="1200" dirty="0" err="1">
                <a:solidFill>
                  <a:schemeClr val="tx1"/>
                </a:solidFill>
                <a:effectLst/>
                <a:latin typeface="+mn-lt"/>
                <a:ea typeface="+mn-ea"/>
                <a:cs typeface="+mn-cs"/>
              </a:rPr>
              <a:t>políticos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democracias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parlamentarias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Alto </a:t>
            </a:r>
            <a:r>
              <a:rPr lang="en-US" sz="1200" b="0" kern="1200" dirty="0" err="1">
                <a:solidFill>
                  <a:schemeClr val="tx1"/>
                </a:solidFill>
                <a:effectLst/>
                <a:latin typeface="+mn-lt"/>
                <a:ea typeface="+mn-ea"/>
                <a:cs typeface="+mn-cs"/>
              </a:rPr>
              <a:t>grado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protección</a:t>
            </a:r>
            <a:r>
              <a:rPr lang="en-US" sz="1200" b="0" kern="1200" dirty="0">
                <a:solidFill>
                  <a:schemeClr val="tx1"/>
                </a:solidFill>
                <a:effectLst/>
                <a:latin typeface="+mn-lt"/>
                <a:ea typeface="+mn-ea"/>
                <a:cs typeface="+mn-cs"/>
              </a:rPr>
              <a:t> social (</a:t>
            </a:r>
            <a:r>
              <a:rPr lang="en-US" sz="1200" b="0" kern="1200" dirty="0" err="1">
                <a:solidFill>
                  <a:schemeClr val="tx1"/>
                </a:solidFill>
                <a:effectLst/>
                <a:latin typeface="+mn-lt"/>
                <a:ea typeface="+mn-ea"/>
                <a:cs typeface="+mn-cs"/>
              </a:rPr>
              <a:t>modelo</a:t>
            </a:r>
            <a:r>
              <a:rPr lang="en-US" sz="1200" b="0" kern="1200" dirty="0">
                <a:solidFill>
                  <a:schemeClr val="tx1"/>
                </a:solidFill>
                <a:effectLst/>
                <a:latin typeface="+mn-lt"/>
                <a:ea typeface="+mn-ea"/>
                <a:cs typeface="+mn-cs"/>
              </a:rPr>
              <a:t> de welfare </a:t>
            </a:r>
            <a:r>
              <a:rPr lang="en-US" sz="1200" b="0" kern="1200" dirty="0" err="1">
                <a:solidFill>
                  <a:schemeClr val="tx1"/>
                </a:solidFill>
                <a:effectLst/>
                <a:latin typeface="+mn-lt"/>
                <a:ea typeface="+mn-ea"/>
                <a:cs typeface="+mn-cs"/>
              </a:rPr>
              <a:t>europeo</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Banca y </a:t>
            </a:r>
            <a:r>
              <a:rPr lang="en-US" sz="1200" b="0" kern="1200" dirty="0" err="1">
                <a:solidFill>
                  <a:schemeClr val="tx1"/>
                </a:solidFill>
                <a:effectLst/>
                <a:latin typeface="+mn-lt"/>
                <a:ea typeface="+mn-ea"/>
                <a:cs typeface="+mn-cs"/>
              </a:rPr>
              <a:t>finanzas</a:t>
            </a:r>
            <a:r>
              <a:rPr lang="en-US" sz="1200" b="0" kern="1200" dirty="0">
                <a:solidFill>
                  <a:schemeClr val="tx1"/>
                </a:solidFill>
                <a:effectLst/>
                <a:latin typeface="+mn-lt"/>
                <a:ea typeface="+mn-ea"/>
                <a:cs typeface="+mn-cs"/>
              </a:rPr>
              <a:t> bien </a:t>
            </a:r>
            <a:r>
              <a:rPr lang="en-US" sz="1200" b="0" kern="1200" dirty="0" err="1">
                <a:solidFill>
                  <a:schemeClr val="tx1"/>
                </a:solidFill>
                <a:effectLst/>
                <a:latin typeface="+mn-lt"/>
                <a:ea typeface="+mn-ea"/>
                <a:cs typeface="+mn-cs"/>
              </a:rPr>
              <a:t>reguladas</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fiscales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prudentes</a:t>
            </a:r>
            <a:r>
              <a:rPr lang="en-US" sz="1200" b="0" kern="1200" dirty="0">
                <a:solidFill>
                  <a:schemeClr val="tx1"/>
                </a:solidFill>
                <a:effectLst/>
                <a:latin typeface="+mn-lt"/>
                <a:ea typeface="+mn-ea"/>
                <a:cs typeface="+mn-cs"/>
              </a:rPr>
              <a:t> (ambos </a:t>
            </a:r>
            <a:r>
              <a:rPr lang="en-US" sz="1200" b="0" kern="1200" dirty="0" err="1">
                <a:solidFill>
                  <a:schemeClr val="tx1"/>
                </a:solidFill>
                <a:effectLst/>
                <a:latin typeface="+mn-lt"/>
                <a:ea typeface="+mn-ea"/>
                <a:cs typeface="+mn-cs"/>
              </a:rPr>
              <a:t>cumplen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criterios</a:t>
            </a:r>
            <a:r>
              <a:rPr lang="en-US" sz="1200" b="0" kern="1200" dirty="0">
                <a:solidFill>
                  <a:schemeClr val="tx1"/>
                </a:solidFill>
                <a:effectLst/>
                <a:latin typeface="+mn-lt"/>
                <a:ea typeface="+mn-ea"/>
                <a:cs typeface="+mn-cs"/>
              </a:rPr>
              <a:t> de Maastricht)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Comercio e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Alemania es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principal socio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de ambos</a:t>
            </a:r>
          </a:p>
          <a:p>
            <a:r>
              <a:rPr lang="en-US" sz="1200" b="0" kern="1200" dirty="0" err="1">
                <a:solidFill>
                  <a:schemeClr val="tx1"/>
                </a:solidFill>
                <a:effectLst/>
                <a:latin typeface="+mn-lt"/>
                <a:ea typeface="+mn-ea"/>
                <a:cs typeface="+mn-cs"/>
              </a:rPr>
              <a:t>Integrados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cadenas</a:t>
            </a:r>
            <a:r>
              <a:rPr lang="en-US" sz="1200" b="0" kern="1200" dirty="0">
                <a:solidFill>
                  <a:schemeClr val="tx1"/>
                </a:solidFill>
                <a:effectLst/>
                <a:latin typeface="+mn-lt"/>
                <a:ea typeface="+mn-ea"/>
                <a:cs typeface="+mn-cs"/>
              </a:rPr>
              <a:t> de valor </a:t>
            </a:r>
            <a:r>
              <a:rPr lang="en-US" sz="1200" b="0" kern="1200" dirty="0" err="1">
                <a:solidFill>
                  <a:schemeClr val="tx1"/>
                </a:solidFill>
                <a:effectLst/>
                <a:latin typeface="+mn-lt"/>
                <a:ea typeface="+mn-ea"/>
                <a:cs typeface="+mn-cs"/>
              </a:rPr>
              <a:t>europeas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Moneda </a:t>
            </a:r>
            <a:r>
              <a:rPr lang="en-US" sz="1200" b="0" kern="1200" dirty="0" err="1">
                <a:solidFill>
                  <a:schemeClr val="tx1"/>
                </a:solidFill>
                <a:effectLst/>
                <a:latin typeface="+mn-lt"/>
                <a:ea typeface="+mn-ea"/>
                <a:cs typeface="+mn-cs"/>
              </a:rPr>
              <a:t>común</a:t>
            </a:r>
            <a:r>
              <a:rPr lang="en-US" sz="1200" b="0" kern="1200" dirty="0">
                <a:solidFill>
                  <a:schemeClr val="tx1"/>
                </a:solidFill>
                <a:effectLst/>
                <a:latin typeface="+mn-lt"/>
                <a:ea typeface="+mn-ea"/>
                <a:cs typeface="+mn-cs"/>
              </a:rPr>
              <a:t> (Euro)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1999/2002</a:t>
            </a:r>
          </a:p>
          <a:p>
            <a:r>
              <a:rPr lang="en-US" sz="1200" b="0" kern="1200" dirty="0" err="1">
                <a:solidFill>
                  <a:schemeClr val="tx1"/>
                </a:solidFill>
                <a:effectLst/>
                <a:latin typeface="+mn-lt"/>
                <a:ea typeface="+mn-ea"/>
                <a:cs typeface="+mn-cs"/>
              </a:rPr>
              <a:t>Misma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(BCE)</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Método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funciona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correctamente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porque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características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a:t>
            </a: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Consistencia</a:t>
            </a:r>
            <a:r>
              <a:rPr lang="en-US" sz="1200" b="1" kern="1200" dirty="0">
                <a:solidFill>
                  <a:schemeClr val="tx1"/>
                </a:solidFill>
                <a:effectLst/>
                <a:latin typeface="+mn-lt"/>
                <a:ea typeface="+mn-ea"/>
                <a:cs typeface="+mn-cs"/>
              </a:rPr>
              <a:t> con clustering</a:t>
            </a:r>
            <a:r>
              <a:rPr lang="en-US" sz="1200" b="0" kern="1200" dirty="0">
                <a:solidFill>
                  <a:schemeClr val="tx1"/>
                </a:solidFill>
                <a:effectLst/>
                <a:latin typeface="+mn-lt"/>
                <a:ea typeface="+mn-ea"/>
                <a:cs typeface="+mn-cs"/>
              </a:rPr>
              <a:t>: Ambos </a:t>
            </a:r>
            <a:r>
              <a:rPr lang="en-US" sz="1200" b="0" kern="1200" dirty="0" err="1">
                <a:solidFill>
                  <a:schemeClr val="tx1"/>
                </a:solidFill>
                <a:effectLst/>
                <a:latin typeface="+mn-lt"/>
                <a:ea typeface="+mn-ea"/>
                <a:cs typeface="+mn-cs"/>
              </a:rPr>
              <a:t>están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mismo</a:t>
            </a:r>
            <a:r>
              <a:rPr lang="en-US" sz="1200" b="0" kern="1200" dirty="0">
                <a:solidFill>
                  <a:schemeClr val="tx1"/>
                </a:solidFill>
                <a:effectLst/>
                <a:latin typeface="+mn-lt"/>
                <a:ea typeface="+mn-ea"/>
                <a:cs typeface="+mn-cs"/>
              </a:rPr>
              <a:t> cluster DTW (</a:t>
            </a:r>
            <a:r>
              <a:rPr lang="en-US" sz="1200" b="0" kern="1200" dirty="0" err="1">
                <a:solidFill>
                  <a:schemeClr val="tx1"/>
                </a:solidFill>
                <a:effectLst/>
                <a:latin typeface="+mn-lt"/>
                <a:ea typeface="+mn-ea"/>
                <a:cs typeface="+mn-cs"/>
              </a:rPr>
              <a:t>probablemente</a:t>
            </a:r>
            <a:r>
              <a:rPr lang="en-US" sz="1200" b="0" kern="1200" dirty="0">
                <a:solidFill>
                  <a:schemeClr val="tx1"/>
                </a:solidFill>
                <a:effectLst/>
                <a:latin typeface="+mn-lt"/>
                <a:ea typeface="+mn-ea"/>
                <a:cs typeface="+mn-cs"/>
              </a:rPr>
              <a:t> Cluster 0 o 2)</a:t>
            </a: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Alta </a:t>
            </a:r>
            <a:r>
              <a:rPr lang="en-US" sz="1200" b="1"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Las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movimientos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coordinados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Interpretación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clara</a:t>
            </a:r>
            <a:r>
              <a:rPr lang="en-US" sz="1200" b="0" kern="1200" dirty="0">
                <a:solidFill>
                  <a:schemeClr val="tx1"/>
                </a:solidFill>
                <a:effectLst/>
                <a:latin typeface="+mn-lt"/>
                <a:ea typeface="+mn-ea"/>
                <a:cs typeface="+mn-cs"/>
              </a:rPr>
              <a:t>: No es </a:t>
            </a:r>
            <a:r>
              <a:rPr lang="en-US" sz="1200" b="0" kern="1200" dirty="0" err="1">
                <a:solidFill>
                  <a:schemeClr val="tx1"/>
                </a:solidFill>
                <a:effectLst/>
                <a:latin typeface="+mn-lt"/>
                <a:ea typeface="+mn-ea"/>
                <a:cs typeface="+mn-cs"/>
              </a:rPr>
              <a:t>coincidencia</a:t>
            </a:r>
            <a:r>
              <a:rPr lang="en-US" sz="1200" b="0" kern="1200" dirty="0">
                <a:solidFill>
                  <a:schemeClr val="tx1"/>
                </a:solidFill>
                <a:effectLst/>
                <a:latin typeface="+mn-lt"/>
                <a:ea typeface="+mn-ea"/>
                <a:cs typeface="+mn-cs"/>
              </a:rPr>
              <a:t>, hay </a:t>
            </a:r>
            <a:r>
              <a:rPr lang="en-US" sz="1200" b="0" kern="1200" dirty="0" err="1">
                <a:solidFill>
                  <a:schemeClr val="tx1"/>
                </a:solidFill>
                <a:effectLst/>
                <a:latin typeface="+mn-lt"/>
                <a:ea typeface="+mn-ea"/>
                <a:cs typeface="+mn-cs"/>
              </a:rPr>
              <a:t>razones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sutiles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capturadas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 </a:t>
            </a:r>
            <a:r>
              <a:rPr lang="en-US" sz="1200" b="0" kern="1200" dirty="0" err="1">
                <a:solidFill>
                  <a:schemeClr val="tx1"/>
                </a:solidFill>
                <a:effectLst/>
                <a:latin typeface="+mn-lt"/>
                <a:ea typeface="+mn-ea"/>
                <a:cs typeface="+mn-cs"/>
              </a:rPr>
              <a:t>pesar</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captar</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Timing </a:t>
            </a:r>
            <a:r>
              <a:rPr lang="en-US" sz="1200" b="1" kern="1200" dirty="0" err="1">
                <a:solidFill>
                  <a:schemeClr val="tx1"/>
                </a:solidFill>
                <a:effectLst/>
                <a:latin typeface="+mn-lt"/>
                <a:ea typeface="+mn-ea"/>
                <a:cs typeface="+mn-cs"/>
              </a:rPr>
              <a:t>ligeramente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respuestas</a:t>
            </a:r>
            <a:r>
              <a:rPr lang="en-US" sz="1200" b="0" kern="1200" dirty="0">
                <a:solidFill>
                  <a:schemeClr val="tx1"/>
                </a:solidFill>
                <a:effectLst/>
                <a:latin typeface="+mn-lt"/>
                <a:ea typeface="+mn-ea"/>
                <a:cs typeface="+mn-cs"/>
              </a:rPr>
              <a:t> a shocks</a:t>
            </a:r>
          </a:p>
          <a:p>
            <a:r>
              <a:rPr lang="en-US" sz="1200" b="1" kern="1200" dirty="0" err="1">
                <a:solidFill>
                  <a:schemeClr val="tx1"/>
                </a:solidFill>
                <a:effectLst/>
                <a:latin typeface="+mn-lt"/>
                <a:ea typeface="+mn-ea"/>
                <a:cs typeface="+mn-cs"/>
              </a:rPr>
              <a:t>Amplitud</a:t>
            </a:r>
            <a:r>
              <a:rPr lang="en-US" sz="1200" b="1" kern="1200" dirty="0">
                <a:solidFill>
                  <a:schemeClr val="tx1"/>
                </a:solidFill>
                <a:effectLst/>
                <a:latin typeface="+mn-lt"/>
                <a:ea typeface="+mn-ea"/>
                <a:cs typeface="+mn-cs"/>
              </a:rPr>
              <a:t> variable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(Austria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volátil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Particularidades</a:t>
            </a:r>
            <a:r>
              <a:rPr lang="en-US" sz="1200" b="1" kern="1200" dirty="0">
                <a:solidFill>
                  <a:schemeClr val="tx1"/>
                </a:solidFill>
                <a:effectLst/>
                <a:latin typeface="+mn-lt"/>
                <a:ea typeface="+mn-ea"/>
                <a:cs typeface="+mn-cs"/>
              </a:rPr>
              <a:t> locales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ej</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neutralidad</a:t>
            </a:r>
            <a:r>
              <a:rPr lang="en-US" sz="1200" b="0" kern="1200" dirty="0">
                <a:solidFill>
                  <a:schemeClr val="tx1"/>
                </a:solidFill>
                <a:effectLst/>
                <a:latin typeface="+mn-lt"/>
                <a:ea typeface="+mn-ea"/>
                <a:cs typeface="+mn-cs"/>
              </a:rPr>
              <a:t> austriaca vs </a:t>
            </a:r>
            <a:r>
              <a:rPr lang="en-US" sz="1200" b="0" kern="1200" dirty="0" err="1">
                <a:solidFill>
                  <a:schemeClr val="tx1"/>
                </a:solidFill>
                <a:effectLst/>
                <a:latin typeface="+mn-lt"/>
                <a:ea typeface="+mn-ea"/>
                <a:cs typeface="+mn-cs"/>
              </a:rPr>
              <a:t>rol</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Bélgica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UE/OTAN)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con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Comparado</a:t>
            </a:r>
            <a:r>
              <a:rPr lang="en-US" sz="1200" b="0" kern="1200" dirty="0">
                <a:solidFill>
                  <a:schemeClr val="tx1"/>
                </a:solidFill>
                <a:effectLst/>
                <a:latin typeface="+mn-lt"/>
                <a:ea typeface="+mn-ea"/>
                <a:cs typeface="+mn-cs"/>
              </a:rPr>
              <a:t> con Argentina:</a:t>
            </a:r>
          </a:p>
          <a:p>
            <a:r>
              <a:rPr lang="en-US" sz="1200" b="1" kern="1200" dirty="0">
                <a:solidFill>
                  <a:schemeClr val="tx1"/>
                </a:solidFill>
                <a:effectLst/>
                <a:latin typeface="+mn-lt"/>
                <a:ea typeface="+mn-ea"/>
                <a:cs typeface="+mn-cs"/>
              </a:rPr>
              <a:t>AUT-BEL</a:t>
            </a:r>
            <a:r>
              <a:rPr lang="en-US" sz="1200" b="0" kern="1200" dirty="0">
                <a:solidFill>
                  <a:schemeClr val="tx1"/>
                </a:solidFill>
                <a:effectLst/>
                <a:latin typeface="+mn-lt"/>
                <a:ea typeface="+mn-ea"/>
                <a:cs typeface="+mn-cs"/>
              </a:rPr>
              <a:t>: Distancia ~0.X-0.Y (entre las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bajas</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ARG-AUT o ARG-BEL</a:t>
            </a:r>
            <a:r>
              <a:rPr lang="en-US" sz="1200" b="0" kern="1200" dirty="0">
                <a:solidFill>
                  <a:schemeClr val="tx1"/>
                </a:solidFill>
                <a:effectLst/>
                <a:latin typeface="+mn-lt"/>
                <a:ea typeface="+mn-ea"/>
                <a:cs typeface="+mn-cs"/>
              </a:rPr>
              <a:t>: Distancia ~2.X-3.X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mayor)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monetaria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errática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AUT/BEL: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sólidas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cerca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ej</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Turquía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europeas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Del </a:t>
            </a:r>
            <a:r>
              <a:rPr lang="en-US" sz="1200" b="0" kern="1200" dirty="0" err="1">
                <a:solidFill>
                  <a:schemeClr val="tx1"/>
                </a:solidFill>
                <a:effectLst/>
                <a:latin typeface="+mn-lt"/>
                <a:ea typeface="+mn-ea"/>
                <a:cs typeface="+mn-cs"/>
              </a:rPr>
              <a:t>éxito</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AUT-BEL:</a:t>
            </a: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Estabilidad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es clave para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predecibles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Integración</a:t>
            </a:r>
            <a:r>
              <a:rPr lang="en-US" sz="1200" b="1" kern="1200" dirty="0">
                <a:solidFill>
                  <a:schemeClr val="tx1"/>
                </a:solidFill>
                <a:effectLst/>
                <a:latin typeface="+mn-lt"/>
                <a:ea typeface="+mn-ea"/>
                <a:cs typeface="+mn-cs"/>
              </a:rPr>
              <a:t> regional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sincroniza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y reduce </a:t>
            </a:r>
            <a:r>
              <a:rPr lang="en-US" sz="1200" b="0" kern="1200" dirty="0" err="1">
                <a:solidFill>
                  <a:schemeClr val="tx1"/>
                </a:solidFill>
                <a:effectLst/>
                <a:latin typeface="+mn-lt"/>
                <a:ea typeface="+mn-ea"/>
                <a:cs typeface="+mn-cs"/>
              </a:rPr>
              <a:t>volatilidad</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Política </a:t>
            </a:r>
            <a:r>
              <a:rPr lang="en-US" sz="1200" b="1" kern="1200" dirty="0" err="1">
                <a:solidFill>
                  <a:schemeClr val="tx1"/>
                </a:solidFill>
                <a:effectLst/>
                <a:latin typeface="+mn-lt"/>
                <a:ea typeface="+mn-ea"/>
                <a:cs typeface="+mn-cs"/>
              </a:rPr>
              <a:t>monetaria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coherente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evita</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domésticos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Diversificación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reduce </a:t>
            </a:r>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commodities</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converger</a:t>
            </a:r>
            <a:r>
              <a:rPr lang="en-US" sz="1200" b="0" kern="1200" dirty="0">
                <a:solidFill>
                  <a:schemeClr val="tx1"/>
                </a:solidFill>
                <a:effectLst/>
                <a:latin typeface="+mn-lt"/>
                <a:ea typeface="+mn-ea"/>
                <a:cs typeface="+mn-cs"/>
              </a:rPr>
              <a:t> a un </a:t>
            </a:r>
            <a:r>
              <a:rPr lang="en-US" sz="1200" b="0" kern="1200" dirty="0" err="1">
                <a:solidFill>
                  <a:schemeClr val="tx1"/>
                </a:solidFill>
                <a:effectLst/>
                <a:latin typeface="+mn-lt"/>
                <a:ea typeface="+mn-ea"/>
                <a:cs typeface="+mn-cs"/>
              </a:rPr>
              <a:t>patrón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atrapada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a:t>
            </a:r>
          </a:p>
          <a:p>
            <a:endParaRPr lang="en-AR" dirty="0"/>
          </a:p>
          <a:p>
            <a:endParaRPr lang="en-AR" dirty="0"/>
          </a:p>
        </p:txBody>
      </p:sp>
      <p:sp>
        <p:nvSpPr>
          <p:cNvPr id="4" name="Slide Number Placeholder 3"/>
          <p:cNvSpPr>
            <a:spLocks noGrp="1"/>
          </p:cNvSpPr>
          <p:nvPr>
            <p:ph type="sldNum" sz="quarter" idx="5"/>
          </p:nvPr>
        </p:nvSpPr>
        <p:spPr/>
        <p:txBody>
          <a:bodyPr/>
          <a:lstStyle/>
          <a:p>
            <a:fld id="{BD9C3A12-1E0F-412B-B376-8089A55D946C}" type="slidenum">
              <a:rPr lang="uk-UA" smtClean="0"/>
              <a:t>22</a:t>
            </a:fld>
            <a:endParaRPr lang="uk-UA"/>
          </a:p>
        </p:txBody>
      </p:sp>
    </p:spTree>
    <p:extLst>
      <p:ext uri="{BB962C8B-B14F-4D97-AF65-F5344CB8AC3E}">
        <p14:creationId xmlns:p14="http://schemas.microsoft.com/office/powerpoint/2010/main" val="1192528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4314C-CAEE-FDEC-38D2-7AEB948C74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B659AE-73DE-549A-EAB4-E6FCCC7331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291AC-0267-9419-95B5-E3B02117A41D}"/>
              </a:ext>
            </a:extLst>
          </p:cNvPr>
          <p:cNvSpPr>
            <a:spLocks noGrp="1"/>
          </p:cNvSpPr>
          <p:nvPr>
            <p:ph type="body" idx="1"/>
          </p:nvPr>
        </p:nvSpPr>
        <p:spPr/>
        <p:txBody>
          <a:bodyPr/>
          <a:lstStyle/>
          <a:p>
            <a:br>
              <a:rPr lang="en-AR" sz="1200" b="0" i="0" kern="1200" dirty="0">
                <a:solidFill>
                  <a:schemeClr val="tx1"/>
                </a:solidFill>
                <a:effectLst/>
                <a:latin typeface="+mn-lt"/>
                <a:ea typeface="+mn-ea"/>
                <a:cs typeface="+mn-cs"/>
              </a:rPr>
            </a:br>
            <a:endParaRPr lang="en-AR" sz="1200" b="0" i="0" kern="1200" dirty="0">
              <a:solidFill>
                <a:schemeClr val="tx1"/>
              </a:solidFill>
              <a:effectLst/>
              <a:latin typeface="+mn-lt"/>
              <a:ea typeface="+mn-ea"/>
              <a:cs typeface="+mn-cs"/>
            </a:endParaRPr>
          </a:p>
          <a:p>
            <a:r>
              <a:rPr lang="en-AR"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INFORMACIÓN DE CLUSTERS:</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Japan </a:t>
            </a:r>
            <a:r>
              <a:rPr lang="en-US" sz="1200" b="0" i="0" kern="1200" dirty="0">
                <a:solidFill>
                  <a:schemeClr val="tx1"/>
                </a:solidFill>
                <a:effectLst/>
                <a:latin typeface="+mn-lt"/>
                <a:ea typeface="+mn-ea"/>
                <a:cs typeface="+mn-cs"/>
              </a:rPr>
              <a:t>(JPN):</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High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4C):Lower </a:t>
            </a:r>
            <a:r>
              <a:rPr lang="en-US" sz="1200" b="0" i="0" kern="1200" dirty="0">
                <a:solidFill>
                  <a:schemeClr val="tx1"/>
                </a:solidFill>
                <a:effectLst/>
                <a:latin typeface="+mn-lt"/>
                <a:ea typeface="+mn-ea"/>
                <a:cs typeface="+mn-cs"/>
              </a:rPr>
              <a:t>middle income (Cluster #0)</a:t>
            </a:r>
          </a:p>
          <a:p>
            <a:endParaRPr lang="en-US" sz="1200" b="0" i="0" kern="1200" dirty="0">
              <a:solidFill>
                <a:schemeClr val="tx1"/>
              </a:solidFill>
              <a:effectLst/>
              <a:latin typeface="+mn-lt"/>
              <a:ea typeface="+mn-ea"/>
              <a:cs typeface="+mn-cs"/>
            </a:endParaRPr>
          </a:p>
          <a:p>
            <a:r>
              <a:rPr lang="en-US" sz="1200" b="0" i="0" kern="1200">
                <a:solidFill>
                  <a:schemeClr val="tx1"/>
                </a:solidFill>
                <a:effectLst/>
                <a:latin typeface="+mn-lt"/>
                <a:ea typeface="+mn-ea"/>
                <a:cs typeface="+mn-cs"/>
              </a:rPr>
              <a:t>Ethiopia </a:t>
            </a:r>
            <a:r>
              <a:rPr lang="en-US" sz="1200" b="0" i="0" kern="1200" dirty="0">
                <a:solidFill>
                  <a:schemeClr val="tx1"/>
                </a:solidFill>
                <a:effectLst/>
                <a:latin typeface="+mn-lt"/>
                <a:ea typeface="+mn-ea"/>
                <a:cs typeface="+mn-cs"/>
              </a:rPr>
              <a:t>(ETH):</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Banco Mundial: Low income</a:t>
            </a:r>
          </a:p>
          <a:p>
            <a:r>
              <a:rPr lang="en-US" sz="1200" b="0" i="0" kern="120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Cluster K-Means (</a:t>
            </a:r>
            <a:r>
              <a:rPr lang="en-US" sz="1200" b="0" i="0" kern="1200">
                <a:solidFill>
                  <a:schemeClr val="tx1"/>
                </a:solidFill>
                <a:effectLst/>
                <a:latin typeface="+mn-lt"/>
                <a:ea typeface="+mn-ea"/>
                <a:cs typeface="+mn-cs"/>
              </a:rPr>
              <a:t>4C):Low </a:t>
            </a:r>
            <a:r>
              <a:rPr lang="en-US" sz="1200" b="0" i="0" kern="1200" dirty="0">
                <a:solidFill>
                  <a:schemeClr val="tx1"/>
                </a:solidFill>
                <a:effectLst/>
                <a:latin typeface="+mn-lt"/>
                <a:ea typeface="+mn-ea"/>
                <a:cs typeface="+mn-cs"/>
              </a:rPr>
              <a:t>income (Cluster #3)</a:t>
            </a:r>
          </a:p>
          <a:p>
            <a:endParaRPr lang="en-US" sz="1200" b="0" i="0" kern="1200" dirty="0">
              <a:solidFill>
                <a:schemeClr val="tx1"/>
              </a:solidFill>
              <a:effectLst/>
              <a:latin typeface="+mn-lt"/>
              <a:ea typeface="+mn-ea"/>
              <a:cs typeface="+mn-cs"/>
            </a:endParaRPr>
          </a:p>
          <a:p>
            <a:r>
              <a:rPr lang="en-AR" sz="1200" b="0" i="0" kern="120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Diferentes</a:t>
            </a:r>
            <a:r>
              <a:rPr lang="en-US" sz="1200" b="0" i="0" kern="1200" dirty="0">
                <a:solidFill>
                  <a:schemeClr val="tx1"/>
                </a:solidFill>
                <a:effectLst/>
                <a:latin typeface="+mn-lt"/>
                <a:ea typeface="+mn-ea"/>
                <a:cs typeface="+mn-cs"/>
              </a:rPr>
              <a:t> clusters </a:t>
            </a:r>
            <a:r>
              <a:rPr lang="en-US" sz="1200" b="0" i="0" kern="1200" dirty="0" err="1">
                <a:solidFill>
                  <a:schemeClr val="tx1"/>
                </a:solidFill>
                <a:effectLst/>
                <a:latin typeface="+mn-lt"/>
                <a:ea typeface="+mn-ea"/>
                <a:cs typeface="+mn-cs"/>
              </a:rPr>
              <a:t>en</a:t>
            </a:r>
            <a:r>
              <a:rPr lang="en-US" sz="1200" b="0" i="0" kern="1200" dirty="0">
                <a:solidFill>
                  <a:schemeClr val="tx1"/>
                </a:solidFill>
                <a:effectLst/>
                <a:latin typeface="+mn-lt"/>
                <a:ea typeface="+mn-ea"/>
                <a:cs typeface="+mn-cs"/>
              </a:rPr>
              <a:t> ambas </a:t>
            </a:r>
            <a:r>
              <a:rPr lang="en-US" sz="1200" b="0" i="0" kern="1200" dirty="0" err="1">
                <a:solidFill>
                  <a:schemeClr val="tx1"/>
                </a:solidFill>
                <a:effectLst/>
                <a:latin typeface="+mn-lt"/>
                <a:ea typeface="+mn-ea"/>
                <a:cs typeface="+mn-cs"/>
              </a:rPr>
              <a:t>clasificaciones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¿Por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son tan </a:t>
            </a:r>
            <a:r>
              <a:rPr lang="en-US" sz="1200" b="1" kern="1200" dirty="0" err="1">
                <a:solidFill>
                  <a:schemeClr val="tx1"/>
                </a:solidFill>
                <a:effectLst/>
                <a:latin typeface="+mn-lt"/>
                <a:ea typeface="+mn-ea"/>
                <a:cs typeface="+mn-cs"/>
              </a:rPr>
              <a:t>diferentes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Nivel de Desarrollo </a:t>
            </a:r>
            <a:r>
              <a:rPr lang="en-US" sz="1200" b="1" kern="1200" dirty="0" err="1">
                <a:solidFill>
                  <a:schemeClr val="tx1"/>
                </a:solidFill>
                <a:effectLst/>
                <a:latin typeface="+mn-lt"/>
                <a:ea typeface="+mn-ea"/>
                <a:cs typeface="+mn-cs"/>
              </a:rPr>
              <a:t>Radicalmente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Distinto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Tercera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mundial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 post-industrial</a:t>
            </a: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Uno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pobres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agrícola</a:t>
            </a:r>
            <a:r>
              <a:rPr lang="en-US" sz="1200" b="0" kern="1200" dirty="0">
                <a:solidFill>
                  <a:schemeClr val="tx1"/>
                </a:solidFill>
                <a:effectLst/>
                <a:latin typeface="+mn-lt"/>
                <a:ea typeface="+mn-ea"/>
                <a:cs typeface="+mn-cs"/>
              </a:rPr>
              <a:t>, pre-industrial</a:t>
            </a:r>
          </a:p>
          <a:p>
            <a:r>
              <a:rPr lang="en-US" sz="1200" b="0" kern="1200" dirty="0" err="1">
                <a:solidFill>
                  <a:schemeClr val="tx1"/>
                </a:solidFill>
                <a:effectLst/>
                <a:latin typeface="+mn-lt"/>
                <a:ea typeface="+mn-ea"/>
                <a:cs typeface="+mn-cs"/>
              </a:rPr>
              <a:t>Diferencia</a:t>
            </a:r>
            <a:r>
              <a:rPr lang="en-US" sz="1200" b="0" kern="1200" dirty="0">
                <a:solidFill>
                  <a:schemeClr val="tx1"/>
                </a:solidFill>
                <a:effectLst/>
                <a:latin typeface="+mn-lt"/>
                <a:ea typeface="+mn-ea"/>
                <a:cs typeface="+mn-cs"/>
              </a:rPr>
              <a:t> de GNI: ~50-100x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absolutos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PIB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&gt;$40K vs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&lt;$1K</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Trayectorias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Históricas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Opuestas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p>
          <a:p>
            <a:r>
              <a:rPr lang="en-US" sz="1200" b="0" kern="1200" dirty="0" err="1">
                <a:solidFill>
                  <a:schemeClr val="tx1"/>
                </a:solidFill>
                <a:effectLst/>
                <a:latin typeface="+mn-lt"/>
                <a:ea typeface="+mn-ea"/>
                <a:cs typeface="+mn-cs"/>
              </a:rPr>
              <a:t>Industrialización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temprana</a:t>
            </a:r>
            <a:r>
              <a:rPr lang="en-US" sz="1200" b="0" kern="1200" dirty="0">
                <a:solidFill>
                  <a:schemeClr val="tx1"/>
                </a:solidFill>
                <a:effectLst/>
                <a:latin typeface="+mn-lt"/>
                <a:ea typeface="+mn-ea"/>
                <a:cs typeface="+mn-cs"/>
              </a:rPr>
              <a:t> (Era Meiji, 1868)</a:t>
            </a:r>
          </a:p>
          <a:p>
            <a:r>
              <a:rPr lang="en-US" sz="1200" b="0" kern="1200" dirty="0" err="1">
                <a:solidFill>
                  <a:schemeClr val="tx1"/>
                </a:solidFill>
                <a:effectLst/>
                <a:latin typeface="+mn-lt"/>
                <a:ea typeface="+mn-ea"/>
                <a:cs typeface="+mn-cs"/>
              </a:rPr>
              <a:t>Reconstrucción</a:t>
            </a:r>
            <a:r>
              <a:rPr lang="en-US" sz="1200" b="0" kern="1200" dirty="0">
                <a:solidFill>
                  <a:schemeClr val="tx1"/>
                </a:solidFill>
                <a:effectLst/>
                <a:latin typeface="+mn-lt"/>
                <a:ea typeface="+mn-ea"/>
                <a:cs typeface="+mn-cs"/>
              </a:rPr>
              <a:t> post-WWII ("</a:t>
            </a:r>
            <a:r>
              <a:rPr lang="en-US" sz="1200" b="0" kern="1200" dirty="0" err="1">
                <a:solidFill>
                  <a:schemeClr val="tx1"/>
                </a:solidFill>
                <a:effectLst/>
                <a:latin typeface="+mn-lt"/>
                <a:ea typeface="+mn-ea"/>
                <a:cs typeface="+mn-cs"/>
              </a:rPr>
              <a:t>milagro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Burbuja</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90s y "</a:t>
            </a:r>
            <a:r>
              <a:rPr lang="en-US" sz="1200" b="0" kern="1200" dirty="0" err="1">
                <a:solidFill>
                  <a:schemeClr val="tx1"/>
                </a:solidFill>
                <a:effectLst/>
                <a:latin typeface="+mn-lt"/>
                <a:ea typeface="+mn-ea"/>
                <a:cs typeface="+mn-cs"/>
              </a:rPr>
              <a:t>década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perdida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GNI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USD </a:t>
            </a:r>
            <a:r>
              <a:rPr lang="en-US" sz="1200" b="1" kern="1200" dirty="0" err="1">
                <a:solidFill>
                  <a:schemeClr val="tx1"/>
                </a:solidFill>
                <a:effectLst/>
                <a:latin typeface="+mn-lt"/>
                <a:ea typeface="+mn-ea"/>
                <a:cs typeface="+mn-cs"/>
              </a:rPr>
              <a:t>muy</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volátil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cambiarias</a:t>
            </a:r>
            <a:r>
              <a:rPr lang="en-US" sz="1200" b="0" kern="1200" dirty="0">
                <a:solidFill>
                  <a:schemeClr val="tx1"/>
                </a:solidFill>
                <a:effectLst/>
                <a:latin typeface="+mn-lt"/>
                <a:ea typeface="+mn-ea"/>
                <a:cs typeface="+mn-cs"/>
              </a:rPr>
              <a:t> (Yen/USD) </a:t>
            </a:r>
            <a:r>
              <a:rPr lang="en-US" sz="1200" b="0" kern="1200" dirty="0" err="1">
                <a:solidFill>
                  <a:schemeClr val="tx1"/>
                </a:solidFill>
                <a:effectLst/>
                <a:latin typeface="+mn-lt"/>
                <a:ea typeface="+mn-ea"/>
                <a:cs typeface="+mn-cs"/>
              </a:rPr>
              <a:t>generan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caídas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visibles</a:t>
            </a:r>
            <a:r>
              <a:rPr lang="en-US" sz="1200" b="0" kern="1200" dirty="0">
                <a:solidFill>
                  <a:schemeClr val="tx1"/>
                </a:solidFill>
                <a:effectLst/>
                <a:latin typeface="+mn-lt"/>
                <a:ea typeface="+mn-ea"/>
                <a:cs typeface="+mn-cs"/>
              </a:rPr>
              <a:t> (1995-1998, 2012-2015)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reflejan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necesariamente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interna</a:t>
            </a:r>
          </a:p>
          <a:p>
            <a:r>
              <a:rPr lang="en-US" sz="1200" b="0" kern="1200" dirty="0">
                <a:solidFill>
                  <a:schemeClr val="tx1"/>
                </a:solidFill>
                <a:effectLst/>
                <a:latin typeface="+mn-lt"/>
                <a:ea typeface="+mn-ea"/>
                <a:cs typeface="+mn-cs"/>
              </a:rPr>
              <a:t>Economía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real bajo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infraestructura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consolidada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Hambrunas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recurrentes</a:t>
            </a:r>
            <a:r>
              <a:rPr lang="en-US" sz="1200" b="0" kern="1200" dirty="0">
                <a:solidFill>
                  <a:schemeClr val="tx1"/>
                </a:solidFill>
                <a:effectLst/>
                <a:latin typeface="+mn-lt"/>
                <a:ea typeface="+mn-ea"/>
                <a:cs typeface="+mn-cs"/>
              </a:rPr>
              <a:t> (1983-1985)</a:t>
            </a:r>
          </a:p>
          <a:p>
            <a:r>
              <a:rPr lang="en-US" sz="1200" b="0" kern="1200" dirty="0" err="1">
                <a:solidFill>
                  <a:schemeClr val="tx1"/>
                </a:solidFill>
                <a:effectLst/>
                <a:latin typeface="+mn-lt"/>
                <a:ea typeface="+mn-ea"/>
                <a:cs typeface="+mn-cs"/>
              </a:rPr>
              <a:t>Régimen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comunista</a:t>
            </a:r>
            <a:r>
              <a:rPr lang="en-US" sz="1200" b="0" kern="1200" dirty="0">
                <a:solidFill>
                  <a:schemeClr val="tx1"/>
                </a:solidFill>
                <a:effectLst/>
                <a:latin typeface="+mn-lt"/>
                <a:ea typeface="+mn-ea"/>
                <a:cs typeface="+mn-cs"/>
              </a:rPr>
              <a:t> (Derg, 1974-1991)</a:t>
            </a: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de mercado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años</a:t>
            </a:r>
            <a:r>
              <a:rPr lang="en-US" sz="1200" b="0" kern="1200" dirty="0">
                <a:solidFill>
                  <a:schemeClr val="tx1"/>
                </a:solidFill>
                <a:effectLst/>
                <a:latin typeface="+mn-lt"/>
                <a:ea typeface="+mn-ea"/>
                <a:cs typeface="+mn-cs"/>
              </a:rPr>
              <a:t> 90</a:t>
            </a:r>
          </a:p>
          <a:p>
            <a:r>
              <a:rPr lang="en-US" sz="1200" b="0" kern="1200" dirty="0" err="1">
                <a:solidFill>
                  <a:schemeClr val="tx1"/>
                </a:solidFill>
                <a:effectLst/>
                <a:latin typeface="+mn-lt"/>
                <a:ea typeface="+mn-ea"/>
                <a:cs typeface="+mn-cs"/>
              </a:rPr>
              <a:t>Rápido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baja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Estructura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Divergente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Exportador</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automóviles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electrónica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robótica</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Agricultura de </a:t>
            </a:r>
            <a:r>
              <a:rPr lang="en-US" sz="1200" b="0" kern="1200" dirty="0" err="1">
                <a:solidFill>
                  <a:schemeClr val="tx1"/>
                </a:solidFill>
                <a:effectLst/>
                <a:latin typeface="+mn-lt"/>
                <a:ea typeface="+mn-ea"/>
                <a:cs typeface="+mn-cs"/>
              </a:rPr>
              <a:t>subsistencia</a:t>
            </a:r>
            <a:r>
              <a:rPr lang="en-US" sz="1200" b="0" kern="1200" dirty="0">
                <a:solidFill>
                  <a:schemeClr val="tx1"/>
                </a:solidFill>
                <a:effectLst/>
                <a:latin typeface="+mn-lt"/>
                <a:ea typeface="+mn-ea"/>
                <a:cs typeface="+mn-cs"/>
              </a:rPr>
              <a:t>, café, textiles de bajo valor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Demografía</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Urbanización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Envejecimiento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poblacional</a:t>
            </a:r>
            <a:r>
              <a:rPr lang="en-US" sz="1200" b="0" kern="1200" dirty="0">
                <a:solidFill>
                  <a:schemeClr val="tx1"/>
                </a:solidFill>
                <a:effectLst/>
                <a:latin typeface="+mn-lt"/>
                <a:ea typeface="+mn-ea"/>
                <a:cs typeface="+mn-cs"/>
              </a:rPr>
              <a:t>, &gt;90% </a:t>
            </a:r>
            <a:r>
              <a:rPr lang="en-US" sz="1200" b="0" kern="1200" dirty="0" err="1">
                <a:solidFill>
                  <a:schemeClr val="tx1"/>
                </a:solidFill>
                <a:effectLst/>
                <a:latin typeface="+mn-lt"/>
                <a:ea typeface="+mn-ea"/>
                <a:cs typeface="+mn-cs"/>
              </a:rPr>
              <a:t>urbano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demográfico</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Población </a:t>
            </a:r>
            <a:r>
              <a:rPr lang="en-US" sz="1200" b="0" kern="1200" dirty="0" err="1">
                <a:solidFill>
                  <a:schemeClr val="tx1"/>
                </a:solidFill>
                <a:effectLst/>
                <a:latin typeface="+mn-lt"/>
                <a:ea typeface="+mn-ea"/>
                <a:cs typeface="+mn-cs"/>
              </a:rPr>
              <a:t>joven</a:t>
            </a:r>
            <a:r>
              <a:rPr lang="en-US" sz="1200" b="0" kern="1200" dirty="0">
                <a:solidFill>
                  <a:schemeClr val="tx1"/>
                </a:solidFill>
                <a:effectLst/>
                <a:latin typeface="+mn-lt"/>
                <a:ea typeface="+mn-ea"/>
                <a:cs typeface="+mn-cs"/>
              </a:rPr>
              <a:t>, ~20% </a:t>
            </a:r>
            <a:r>
              <a:rPr lang="en-US" sz="1200" b="0" kern="1200" dirty="0" err="1">
                <a:solidFill>
                  <a:schemeClr val="tx1"/>
                </a:solidFill>
                <a:effectLst/>
                <a:latin typeface="+mn-lt"/>
                <a:ea typeface="+mn-ea"/>
                <a:cs typeface="+mn-cs"/>
              </a:rPr>
              <a:t>urbano</a:t>
            </a:r>
            <a:r>
              <a:rPr lang="en-US" sz="1200" b="0" kern="1200" dirty="0">
                <a:solidFill>
                  <a:schemeClr val="tx1"/>
                </a:solidFill>
                <a:effectLst/>
                <a:latin typeface="+mn-lt"/>
                <a:ea typeface="+mn-ea"/>
                <a:cs typeface="+mn-cs"/>
              </a:rPr>
              <a:t>, alto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demográfico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Validación</a:t>
            </a:r>
            <a:r>
              <a:rPr lang="en-US" sz="1200" b="1" kern="1200" dirty="0">
                <a:solidFill>
                  <a:schemeClr val="tx1"/>
                </a:solidFill>
                <a:effectLst/>
                <a:latin typeface="+mn-lt"/>
                <a:ea typeface="+mn-ea"/>
                <a:cs typeface="+mn-cs"/>
              </a:rPr>
              <a:t> del Método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extremo </a:t>
            </a:r>
            <a:r>
              <a:rPr lang="en-US" sz="1200" b="0" kern="1200" dirty="0" err="1">
                <a:solidFill>
                  <a:schemeClr val="tx1"/>
                </a:solidFill>
                <a:effectLst/>
                <a:latin typeface="+mn-lt"/>
                <a:ea typeface="+mn-ea"/>
                <a:cs typeface="+mn-cs"/>
              </a:rPr>
              <a:t>demuestra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1" kern="1200" dirty="0" err="1">
                <a:solidFill>
                  <a:schemeClr val="tx1"/>
                </a:solidFill>
                <a:effectLst/>
                <a:latin typeface="+mn-lt"/>
                <a:ea typeface="+mn-ea"/>
                <a:cs typeface="+mn-cs"/>
              </a:rPr>
              <a:t>discrimina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correctamente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porque</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esperada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etapas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radicalmente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tienen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a:t>
            </a:r>
          </a:p>
          <a:p>
            <a:r>
              <a:rPr lang="en-US" sz="1200" b="0" kern="1200" dirty="0">
                <a:solidFill>
                  <a:schemeClr val="tx1"/>
                </a:solidFill>
                <a:effectLst/>
                <a:latin typeface="+mn-lt"/>
                <a:ea typeface="+mn-ea"/>
                <a:cs typeface="+mn-cs"/>
              </a:rPr>
              <a:t>2. </a:t>
            </a:r>
            <a:r>
              <a:rPr lang="en-US" sz="1200" b="1" kern="1200" dirty="0">
                <a:solidFill>
                  <a:schemeClr val="tx1"/>
                </a:solidFill>
                <a:effectLst/>
                <a:latin typeface="+mn-lt"/>
                <a:ea typeface="+mn-ea"/>
                <a:cs typeface="+mn-cs"/>
              </a:rPr>
              <a:t>No solo </a:t>
            </a:r>
            <a:r>
              <a:rPr lang="en-US" sz="1200" b="1" kern="1200" dirty="0" err="1">
                <a:solidFill>
                  <a:schemeClr val="tx1"/>
                </a:solidFill>
                <a:effectLst/>
                <a:latin typeface="+mn-lt"/>
                <a:ea typeface="+mn-ea"/>
                <a:cs typeface="+mn-cs"/>
              </a:rPr>
              <a:t>magnitud</a:t>
            </a:r>
            <a:r>
              <a:rPr lang="en-US" sz="1200" b="0" kern="1200" dirty="0">
                <a:solidFill>
                  <a:schemeClr val="tx1"/>
                </a:solidFill>
                <a:effectLst/>
                <a:latin typeface="+mn-lt"/>
                <a:ea typeface="+mn-ea"/>
                <a:cs typeface="+mn-cs"/>
              </a:rPr>
              <a:t>: No es solo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sea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rico</a:t>
            </a:r>
            <a:r>
              <a:rPr lang="en-US" sz="1200" b="0" kern="1200" dirty="0">
                <a:solidFill>
                  <a:schemeClr val="tx1"/>
                </a:solidFill>
                <a:effectLst/>
                <a:latin typeface="+mn-lt"/>
                <a:ea typeface="+mn-ea"/>
                <a:cs typeface="+mn-cs"/>
              </a:rPr>
              <a:t>; las </a:t>
            </a:r>
            <a:r>
              <a:rPr lang="en-US" sz="1200" b="1"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completamente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3. </a:t>
            </a:r>
            <a:r>
              <a:rPr lang="en-US" sz="1200" b="1" kern="1200" dirty="0">
                <a:solidFill>
                  <a:schemeClr val="tx1"/>
                </a:solidFill>
                <a:effectLst/>
                <a:latin typeface="+mn-lt"/>
                <a:ea typeface="+mn-ea"/>
                <a:cs typeface="+mn-cs"/>
              </a:rPr>
              <a:t>Clusters </a:t>
            </a:r>
            <a:r>
              <a:rPr lang="en-US" sz="1200" b="1" kern="1200" dirty="0" err="1">
                <a:solidFill>
                  <a:schemeClr val="tx1"/>
                </a:solidFill>
                <a:effectLst/>
                <a:latin typeface="+mn-lt"/>
                <a:ea typeface="+mn-ea"/>
                <a:cs typeface="+mn-cs"/>
              </a:rPr>
              <a:t>opuestos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Clasificados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clusters </a:t>
            </a:r>
            <a:r>
              <a:rPr lang="en-US" sz="1200" b="0" kern="1200" dirty="0" err="1">
                <a:solidFill>
                  <a:schemeClr val="tx1"/>
                </a:solidFill>
                <a:effectLst/>
                <a:latin typeface="+mn-lt"/>
                <a:ea typeface="+mn-ea"/>
                <a:cs typeface="+mn-cs"/>
              </a:rPr>
              <a:t>extremos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4. </a:t>
            </a:r>
            <a:r>
              <a:rPr lang="en-US" sz="1200" b="1" kern="1200" dirty="0">
                <a:solidFill>
                  <a:schemeClr val="tx1"/>
                </a:solidFill>
                <a:effectLst/>
                <a:latin typeface="+mn-lt"/>
                <a:ea typeface="+mn-ea"/>
                <a:cs typeface="+mn-cs"/>
              </a:rPr>
              <a:t>Baja/Nula </a:t>
            </a:r>
            <a:r>
              <a:rPr lang="en-US" sz="1200" b="1"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Los </a:t>
            </a:r>
            <a:r>
              <a:rPr lang="en-US" sz="1200" b="0" kern="1200" dirty="0" err="1">
                <a:solidFill>
                  <a:schemeClr val="tx1"/>
                </a:solidFill>
                <a:effectLst/>
                <a:latin typeface="+mn-lt"/>
                <a:ea typeface="+mn-ea"/>
                <a:cs typeface="+mn-cs"/>
              </a:rPr>
              <a:t>movimientos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año</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independientes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inversos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contrastantes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capturados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Etiopía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real (</a:t>
            </a:r>
            <a:r>
              <a:rPr lang="en-US" sz="1200" b="0" kern="1200" dirty="0" err="1">
                <a:solidFill>
                  <a:schemeClr val="tx1"/>
                </a:solidFill>
                <a:effectLst/>
                <a:latin typeface="+mn-lt"/>
                <a:ea typeface="+mn-ea"/>
                <a:cs typeface="+mn-cs"/>
              </a:rPr>
              <a:t>hambrunas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conflictos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explosivo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reciente</a:t>
            </a:r>
            <a:r>
              <a:rPr lang="en-US" sz="1200" b="0" kern="1200" dirty="0">
                <a:solidFill>
                  <a:schemeClr val="tx1"/>
                </a:solidFill>
                <a:effectLst/>
                <a:latin typeface="+mn-lt"/>
                <a:ea typeface="+mn-ea"/>
                <a:cs typeface="+mn-cs"/>
              </a:rPr>
              <a:t> (&gt;10% </a:t>
            </a:r>
            <a:r>
              <a:rPr lang="en-US" sz="1200" b="0" kern="1200" dirty="0" err="1">
                <a:solidFill>
                  <a:schemeClr val="tx1"/>
                </a:solidFill>
                <a:effectLst/>
                <a:latin typeface="+mn-lt"/>
                <a:ea typeface="+mn-ea"/>
                <a:cs typeface="+mn-cs"/>
              </a:rPr>
              <a:t>anual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2000s)</a:t>
            </a:r>
          </a:p>
          <a:p>
            <a:r>
              <a:rPr lang="en-US" sz="1200" b="0" kern="1200" dirty="0">
                <a:solidFill>
                  <a:schemeClr val="tx1"/>
                </a:solidFill>
                <a:effectLst/>
                <a:latin typeface="+mn-lt"/>
                <a:ea typeface="+mn-ea"/>
                <a:cs typeface="+mn-cs"/>
              </a:rPr>
              <a:t>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baja,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porcentuales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grandes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Japón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Volatilidad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USD </a:t>
            </a:r>
            <a:r>
              <a:rPr lang="en-US" sz="1200" b="1" kern="1200" dirty="0" err="1">
                <a:solidFill>
                  <a:schemeClr val="tx1"/>
                </a:solidFill>
                <a:effectLst/>
                <a:latin typeface="+mn-lt"/>
                <a:ea typeface="+mn-ea"/>
                <a:cs typeface="+mn-cs"/>
              </a:rPr>
              <a:t>pero</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Las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visibles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gráfico</a:t>
            </a:r>
            <a:r>
              <a:rPr lang="en-US" sz="1200" b="0" kern="1200" dirty="0">
                <a:solidFill>
                  <a:schemeClr val="tx1"/>
                </a:solidFill>
                <a:effectLst/>
                <a:latin typeface="+mn-lt"/>
                <a:ea typeface="+mn-ea"/>
                <a:cs typeface="+mn-cs"/>
              </a:rPr>
              <a:t> GNI (</a:t>
            </a:r>
            <a:r>
              <a:rPr lang="en-US" sz="1200" b="0" kern="1200" dirty="0" err="1">
                <a:solidFill>
                  <a:schemeClr val="tx1"/>
                </a:solidFill>
                <a:effectLst/>
                <a:latin typeface="+mn-lt"/>
                <a:ea typeface="+mn-ea"/>
                <a:cs typeface="+mn-cs"/>
              </a:rPr>
              <a:t>caídas</a:t>
            </a:r>
            <a:r>
              <a:rPr lang="en-US" sz="1200" b="0" kern="1200" dirty="0">
                <a:solidFill>
                  <a:schemeClr val="tx1"/>
                </a:solidFill>
                <a:effectLst/>
                <a:latin typeface="+mn-lt"/>
                <a:ea typeface="+mn-ea"/>
                <a:cs typeface="+mn-cs"/>
              </a:rPr>
              <a:t> 1995-1998, 2012-2015) </a:t>
            </a:r>
            <a:r>
              <a:rPr lang="en-US" sz="1200" b="0" kern="1200" dirty="0" err="1">
                <a:solidFill>
                  <a:schemeClr val="tx1"/>
                </a:solidFill>
                <a:effectLst/>
                <a:latin typeface="+mn-lt"/>
                <a:ea typeface="+mn-ea"/>
                <a:cs typeface="+mn-cs"/>
              </a:rPr>
              <a:t>reflejan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principalmente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Yen/USD, no </a:t>
            </a:r>
            <a:r>
              <a:rPr lang="en-US" sz="1200" b="0" kern="1200" dirty="0" err="1">
                <a:solidFill>
                  <a:schemeClr val="tx1"/>
                </a:solidFill>
                <a:effectLst/>
                <a:latin typeface="+mn-lt"/>
                <a:ea typeface="+mn-ea"/>
                <a:cs typeface="+mn-cs"/>
              </a:rPr>
              <a:t>colapsos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económicos</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 series </a:t>
            </a:r>
            <a:r>
              <a:rPr lang="en-US" sz="1200" b="1"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confirmando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real bajo post-</a:t>
            </a:r>
            <a:r>
              <a:rPr lang="en-US" sz="1200" b="0" kern="1200" dirty="0" err="1">
                <a:solidFill>
                  <a:schemeClr val="tx1"/>
                </a:solidFill>
                <a:effectLst/>
                <a:latin typeface="+mn-lt"/>
                <a:ea typeface="+mn-ea"/>
                <a:cs typeface="+mn-cs"/>
              </a:rPr>
              <a:t>burbuja</a:t>
            </a:r>
            <a:r>
              <a:rPr lang="en-US" sz="1200" b="0" kern="1200" dirty="0">
                <a:solidFill>
                  <a:schemeClr val="tx1"/>
                </a:solidFill>
                <a:effectLst/>
                <a:latin typeface="+mn-lt"/>
                <a:ea typeface="+mn-ea"/>
                <a:cs typeface="+mn-cs"/>
              </a:rPr>
              <a:t> (&lt;2% </a:t>
            </a:r>
            <a:r>
              <a:rPr lang="en-US" sz="1200" b="0" kern="1200" dirty="0" err="1">
                <a:solidFill>
                  <a:schemeClr val="tx1"/>
                </a:solidFill>
                <a:effectLst/>
                <a:latin typeface="+mn-lt"/>
                <a:ea typeface="+mn-ea"/>
                <a:cs typeface="+mn-cs"/>
              </a:rPr>
              <a:t>anual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porcentuales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pequeños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desde</a:t>
            </a:r>
            <a:r>
              <a:rPr lang="en-US" sz="1200" b="0" kern="1200" dirty="0">
                <a:solidFill>
                  <a:schemeClr val="tx1"/>
                </a:solidFill>
                <a:effectLst/>
                <a:latin typeface="+mn-lt"/>
                <a:ea typeface="+mn-ea"/>
                <a:cs typeface="+mn-cs"/>
              </a:rPr>
              <a:t> base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DTW </a:t>
            </a:r>
            <a:r>
              <a:rPr lang="en-US" sz="1200" b="1" kern="1200" dirty="0" err="1">
                <a:solidFill>
                  <a:schemeClr val="tx1"/>
                </a:solidFill>
                <a:effectLst/>
                <a:latin typeface="+mn-lt"/>
                <a:ea typeface="+mn-ea"/>
                <a:cs typeface="+mn-cs"/>
              </a:rPr>
              <a:t>detecta</a:t>
            </a:r>
            <a:r>
              <a:rPr lang="en-US" sz="1200" b="0" kern="1200" dirty="0">
                <a:solidFill>
                  <a:schemeClr val="tx1"/>
                </a:solidFill>
                <a:effectLst/>
                <a:latin typeface="+mn-lt"/>
                <a:ea typeface="+mn-ea"/>
                <a:cs typeface="+mn-cs"/>
              </a:rPr>
              <a:t>: No solo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van a </a:t>
            </a:r>
            <a:r>
              <a:rPr lang="en-US" sz="1200" b="0" kern="1200" dirty="0" err="1">
                <a:solidFill>
                  <a:schemeClr val="tx1"/>
                </a:solidFill>
                <a:effectLst/>
                <a:latin typeface="+mn-lt"/>
                <a:ea typeface="+mn-ea"/>
                <a:cs typeface="+mn-cs"/>
              </a:rPr>
              <a:t>velocidades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están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fases</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ciclo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desarrollo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completamente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tanto </a:t>
            </a:r>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nivel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diferencias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naturaleza</a:t>
            </a:r>
            <a:r>
              <a:rPr lang="en-US" sz="1200" b="0" kern="1200" dirty="0">
                <a:solidFill>
                  <a:schemeClr val="tx1"/>
                </a:solidFill>
                <a:effectLst/>
                <a:latin typeface="+mn-lt"/>
                <a:ea typeface="+mn-ea"/>
                <a:cs typeface="+mn-cs"/>
              </a:rPr>
              <a:t> de las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ETH vs </a:t>
            </a:r>
            <a:r>
              <a:rPr lang="en-US" sz="1200" b="0" kern="1200" dirty="0" err="1">
                <a:solidFill>
                  <a:schemeClr val="tx1"/>
                </a:solidFill>
                <a:effectLst/>
                <a:latin typeface="+mn-lt"/>
                <a:ea typeface="+mn-ea"/>
                <a:cs typeface="+mn-cs"/>
              </a:rPr>
              <a:t>cambiarias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JPN).</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Contraste</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casos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similares</a:t>
            </a:r>
            <a:r>
              <a:rPr lang="en-US" sz="1200" b="1" kern="1200" dirty="0">
                <a:solidFill>
                  <a:schemeClr val="tx1"/>
                </a:solidFill>
                <a:effectLst/>
                <a:latin typeface="+mn-lt"/>
                <a:ea typeface="+mn-ea"/>
                <a:cs typeface="+mn-cs"/>
              </a:rPr>
              <a:t> (AUT-BEL)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Dimensión</a:t>
            </a:r>
            <a:r>
              <a:rPr lang="en-US" sz="1200" b="0" kern="1200" dirty="0">
                <a:solidFill>
                  <a:schemeClr val="tx1"/>
                </a:solidFill>
                <a:effectLst/>
                <a:latin typeface="+mn-lt"/>
                <a:ea typeface="+mn-ea"/>
                <a:cs typeface="+mn-cs"/>
              </a:rPr>
              <a:t> | AUT-BEL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 ETH-JPN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 Distancia DTW | ~0.4-0.6 | ~3.5-4.5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Correlación</a:t>
            </a:r>
            <a:r>
              <a:rPr lang="en-US" sz="1200" b="0" kern="1200" dirty="0">
                <a:solidFill>
                  <a:schemeClr val="tx1"/>
                </a:solidFill>
                <a:effectLst/>
                <a:latin typeface="+mn-lt"/>
                <a:ea typeface="+mn-ea"/>
                <a:cs typeface="+mn-cs"/>
              </a:rPr>
              <a:t> | &gt;0.9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 &lt;0.3 (baja/</a:t>
            </a:r>
            <a:r>
              <a:rPr lang="en-US" sz="1200" b="0" kern="1200" dirty="0" err="1">
                <a:solidFill>
                  <a:schemeClr val="tx1"/>
                </a:solidFill>
                <a:effectLst/>
                <a:latin typeface="+mn-lt"/>
                <a:ea typeface="+mn-ea"/>
                <a:cs typeface="+mn-cs"/>
              </a:rPr>
              <a:t>nula</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Nivel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 Ambos high income | Low income vs High income |</a:t>
            </a:r>
          </a:p>
          <a:p>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Trayectoria</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Convergente</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Divergente</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comunes</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Sí</a:t>
            </a:r>
            <a:r>
              <a:rPr lang="en-US" sz="1200" b="0" kern="1200" dirty="0">
                <a:solidFill>
                  <a:schemeClr val="tx1"/>
                </a:solidFill>
                <a:effectLst/>
                <a:latin typeface="+mn-lt"/>
                <a:ea typeface="+mn-ea"/>
                <a:cs typeface="+mn-cs"/>
              </a:rPr>
              <a:t> (UE, global) | No (</a:t>
            </a:r>
            <a:r>
              <a:rPr lang="en-US" sz="1200" b="0" kern="1200" dirty="0" err="1">
                <a:solidFill>
                  <a:schemeClr val="tx1"/>
                </a:solidFill>
                <a:effectLst/>
                <a:latin typeface="+mn-lt"/>
                <a:ea typeface="+mn-ea"/>
                <a:cs typeface="+mn-cs"/>
              </a:rPr>
              <a:t>contextos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distintos</a:t>
            </a:r>
            <a:r>
              <a:rPr lang="en-US" sz="1200" b="0" kern="1200" dirty="0">
                <a:solidFill>
                  <a:schemeClr val="tx1"/>
                </a:solidFill>
                <a:effectLst/>
                <a:latin typeface="+mn-lt"/>
                <a:ea typeface="+mn-ea"/>
                <a:cs typeface="+mn-cs"/>
              </a:rPr>
              <a:t>) |</a:t>
            </a:r>
          </a:p>
          <a:p>
            <a:r>
              <a:rPr lang="en-US" sz="1200" b="0" kern="1200" dirty="0">
                <a:solidFill>
                  <a:schemeClr val="tx1"/>
                </a:solidFill>
                <a:effectLst/>
                <a:latin typeface="+mn-lt"/>
                <a:ea typeface="+mn-ea"/>
                <a:cs typeface="+mn-cs"/>
              </a:rPr>
              <a:t>| Cluster match | </a:t>
            </a:r>
            <a:r>
              <a:rPr lang="en-US" sz="1200" b="0" kern="1200" dirty="0" err="1">
                <a:solidFill>
                  <a:schemeClr val="tx1"/>
                </a:solidFill>
                <a:effectLst/>
                <a:latin typeface="+mn-lt"/>
                <a:ea typeface="+mn-ea"/>
                <a:cs typeface="+mn-cs"/>
              </a:rPr>
              <a:t>Sí</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métodos</a:t>
            </a:r>
            <a:r>
              <a:rPr lang="en-US" sz="1200" b="0" kern="1200" dirty="0">
                <a:solidFill>
                  <a:schemeClr val="tx1"/>
                </a:solidFill>
                <a:effectLst/>
                <a:latin typeface="+mn-lt"/>
                <a:ea typeface="+mn-ea"/>
                <a:cs typeface="+mn-cs"/>
              </a:rPr>
              <a:t>) | No (</a:t>
            </a:r>
            <a:r>
              <a:rPr lang="en-US" sz="1200" b="0" kern="1200" dirty="0" err="1">
                <a:solidFill>
                  <a:schemeClr val="tx1"/>
                </a:solidFill>
                <a:effectLst/>
                <a:latin typeface="+mn-lt"/>
                <a:ea typeface="+mn-ea"/>
                <a:cs typeface="+mn-cs"/>
              </a:rPr>
              <a:t>ningún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método</a:t>
            </a:r>
            <a:r>
              <a:rPr lang="en-US" sz="1200" b="0" kern="1200" dirty="0">
                <a:solidFill>
                  <a:schemeClr val="tx1"/>
                </a:solidFill>
                <a:effectLst/>
                <a:latin typeface="+mn-lt"/>
                <a:ea typeface="+mn-ea"/>
                <a:cs typeface="+mn-cs"/>
              </a:rPr>
              <a:t>)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Implicaciones</a:t>
            </a:r>
            <a:r>
              <a:rPr lang="en-US" sz="1200" b="1" kern="1200" dirty="0">
                <a:solidFill>
                  <a:schemeClr val="tx1"/>
                </a:solidFill>
                <a:effectLst/>
                <a:latin typeface="+mn-lt"/>
                <a:ea typeface="+mn-ea"/>
                <a:cs typeface="+mn-cs"/>
              </a:rPr>
              <a:t> para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se </a:t>
            </a:r>
            <a:r>
              <a:rPr lang="en-US" sz="1200" b="0" kern="1200" dirty="0" err="1">
                <a:solidFill>
                  <a:schemeClr val="tx1"/>
                </a:solidFill>
                <a:effectLst/>
                <a:latin typeface="+mn-lt"/>
                <a:ea typeface="+mn-ea"/>
                <a:cs typeface="+mn-cs"/>
              </a:rPr>
              <a:t>parece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 → ETH</a:t>
            </a:r>
            <a:r>
              <a:rPr lang="en-US" sz="1200" b="0" kern="1200" dirty="0">
                <a:solidFill>
                  <a:schemeClr val="tx1"/>
                </a:solidFill>
                <a:effectLst/>
                <a:latin typeface="+mn-lt"/>
                <a:ea typeface="+mn-ea"/>
                <a:cs typeface="+mn-cs"/>
              </a:rPr>
              <a:t>: Alta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truncado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ciclos</a:t>
            </a:r>
            <a:r>
              <a:rPr lang="en-US" sz="1200" b="0" kern="1200" dirty="0">
                <a:solidFill>
                  <a:schemeClr val="tx1"/>
                </a:solidFill>
                <a:effectLst/>
                <a:latin typeface="+mn-lt"/>
                <a:ea typeface="+mn-ea"/>
                <a:cs typeface="+mn-cs"/>
              </a:rPr>
              <a:t> boom-bust</a:t>
            </a:r>
          </a:p>
          <a:p>
            <a:r>
              <a:rPr lang="en-US" sz="1200" b="1" kern="1200" dirty="0">
                <a:solidFill>
                  <a:schemeClr val="tx1"/>
                </a:solidFill>
                <a:effectLst/>
                <a:latin typeface="+mn-lt"/>
                <a:ea typeface="+mn-ea"/>
                <a:cs typeface="+mn-cs"/>
              </a:rPr>
              <a:t>Si ARG → JPN</a:t>
            </a:r>
            <a:r>
              <a:rPr lang="en-US" sz="1200" b="0" kern="1200" dirty="0">
                <a:solidFill>
                  <a:schemeClr val="tx1"/>
                </a:solidFill>
                <a:effectLst/>
                <a:latin typeface="+mn-lt"/>
                <a:ea typeface="+mn-ea"/>
                <a:cs typeface="+mn-cs"/>
              </a:rPr>
              <a:t>: Economía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problemas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menos</a:t>
            </a:r>
            <a:r>
              <a:rPr lang="en-US" sz="1200" b="0" kern="1200" dirty="0">
                <a:solidFill>
                  <a:schemeClr val="tx1"/>
                </a:solidFill>
                <a:effectLst/>
                <a:latin typeface="+mn-lt"/>
                <a:ea typeface="+mn-ea"/>
                <a:cs typeface="+mn-cs"/>
              </a:rPr>
              <a:t> plausible)</a:t>
            </a:r>
          </a:p>
          <a:p>
            <a:r>
              <a:rPr lang="en-US" sz="1200" b="1" kern="1200" dirty="0">
                <a:solidFill>
                  <a:schemeClr val="tx1"/>
                </a:solidFill>
                <a:effectLst/>
                <a:latin typeface="+mn-lt"/>
                <a:ea typeface="+mn-ea"/>
                <a:cs typeface="+mn-cs"/>
              </a:rPr>
              <a:t>Si ARG → AUT/BEL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objetivo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deseado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Hipótesis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sobre</a:t>
            </a:r>
            <a:r>
              <a:rPr lang="en-US" sz="1200" b="1" kern="1200" dirty="0">
                <a:solidFill>
                  <a:schemeClr val="tx1"/>
                </a:solidFill>
                <a:effectLst/>
                <a:latin typeface="+mn-lt"/>
                <a:ea typeface="+mn-ea"/>
                <a:cs typeface="+mn-cs"/>
              </a:rPr>
              <a:t> Argentina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ETH: Media-</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(no tan extrema, Argentina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industria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JPN: Alta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fases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distintas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Distancia a AUT/BEL: Media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impide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Insight clave</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un </a:t>
            </a:r>
            <a:r>
              <a:rPr lang="en-US" sz="1200" b="1" kern="1200" dirty="0">
                <a:solidFill>
                  <a:schemeClr val="tx1"/>
                </a:solidFill>
                <a:effectLst/>
                <a:latin typeface="+mn-lt"/>
                <a:ea typeface="+mn-ea"/>
                <a:cs typeface="+mn-cs"/>
              </a:rPr>
              <a:t>limbo de </a:t>
            </a:r>
            <a:r>
              <a:rPr lang="en-US" sz="1200" b="1"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ni</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despegue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sostenido</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macroeconómica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impide</a:t>
            </a:r>
            <a:r>
              <a:rPr lang="en-US" sz="1200" b="0" kern="1200" dirty="0">
                <a:solidFill>
                  <a:schemeClr val="tx1"/>
                </a:solidFill>
                <a:effectLst/>
                <a:latin typeface="+mn-lt"/>
                <a:ea typeface="+mn-ea"/>
                <a:cs typeface="+mn-cs"/>
              </a:rPr>
              <a:t> tanto la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(path AUT/BEL)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acelerado</a:t>
            </a:r>
            <a:r>
              <a:rPr lang="en-US" sz="1200" b="0" kern="1200" dirty="0">
                <a:solidFill>
                  <a:schemeClr val="tx1"/>
                </a:solidFill>
                <a:effectLst/>
                <a:latin typeface="+mn-lt"/>
                <a:ea typeface="+mn-ea"/>
                <a:cs typeface="+mn-cs"/>
              </a:rPr>
              <a:t> (path </a:t>
            </a:r>
            <a:r>
              <a:rPr lang="en-US" sz="1200" b="0" kern="1200" dirty="0" err="1">
                <a:solidFill>
                  <a:schemeClr val="tx1"/>
                </a:solidFill>
                <a:effectLst/>
                <a:latin typeface="+mn-lt"/>
                <a:ea typeface="+mn-ea"/>
                <a:cs typeface="+mn-cs"/>
              </a:rPr>
              <a:t>asiático</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metodológica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Este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extremo </a:t>
            </a:r>
            <a:r>
              <a:rPr lang="en-US" sz="1200" b="0" kern="1200" dirty="0" err="1">
                <a:solidFill>
                  <a:schemeClr val="tx1"/>
                </a:solidFill>
                <a:effectLst/>
                <a:latin typeface="+mn-lt"/>
                <a:ea typeface="+mn-ea"/>
                <a:cs typeface="+mn-cs"/>
              </a:rPr>
              <a:t>valida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a:t>
            </a:r>
          </a:p>
          <a:p>
            <a:r>
              <a:rPr lang="en-US" sz="1200" b="1" kern="1200" dirty="0">
                <a:solidFill>
                  <a:schemeClr val="tx1"/>
                </a:solidFill>
                <a:effectLst/>
                <a:latin typeface="+mn-lt"/>
                <a:ea typeface="+mn-ea"/>
                <a:cs typeface="+mn-cs"/>
              </a:rPr>
              <a:t>No es lineal</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ordena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solo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riqueza</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Captura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dinámica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ser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"similar" a Europa </a:t>
            </a:r>
            <a:r>
              <a:rPr lang="en-US" sz="1200" b="0" kern="1200" dirty="0" err="1">
                <a:solidFill>
                  <a:schemeClr val="tx1"/>
                </a:solidFill>
                <a:effectLst/>
                <a:latin typeface="+mn-lt"/>
                <a:ea typeface="+mn-ea"/>
                <a:cs typeface="+mn-cs"/>
              </a:rPr>
              <a:t>estable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estructura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 Asia </a:t>
            </a:r>
            <a:r>
              <a:rPr lang="en-US" sz="1200" b="0" kern="1200" dirty="0" err="1">
                <a:solidFill>
                  <a:schemeClr val="tx1"/>
                </a:solidFill>
                <a:effectLst/>
                <a:latin typeface="+mn-lt"/>
                <a:ea typeface="+mn-ea"/>
                <a:cs typeface="+mn-cs"/>
              </a:rPr>
              <a:t>emergente</a:t>
            </a: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Sensible a la </a:t>
            </a:r>
            <a:r>
              <a:rPr lang="en-US" sz="1200" b="1" kern="1200" dirty="0" err="1">
                <a:solidFill>
                  <a:schemeClr val="tx1"/>
                </a:solidFill>
                <a:effectLst/>
                <a:latin typeface="+mn-lt"/>
                <a:ea typeface="+mn-ea"/>
                <a:cs typeface="+mn-cs"/>
              </a:rPr>
              <a:t>métrica</a:t>
            </a:r>
            <a:r>
              <a:rPr lang="en-US" sz="1200" b="0" kern="1200" dirty="0">
                <a:solidFill>
                  <a:schemeClr val="tx1"/>
                </a:solidFill>
                <a:effectLst/>
                <a:latin typeface="+mn-lt"/>
                <a:ea typeface="+mn-ea"/>
                <a:cs typeface="+mn-cs"/>
              </a:rPr>
              <a:t>: GNI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USD </a:t>
            </a:r>
            <a:r>
              <a:rPr lang="en-US" sz="1200" b="0" kern="1200" dirty="0" err="1">
                <a:solidFill>
                  <a:schemeClr val="tx1"/>
                </a:solidFill>
                <a:effectLst/>
                <a:latin typeface="+mn-lt"/>
                <a:ea typeface="+mn-ea"/>
                <a:cs typeface="+mn-cs"/>
              </a:rPr>
              <a:t>captura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efectos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cambiarios</a:t>
            </a:r>
            <a:r>
              <a:rPr lang="en-US" sz="1200" b="0" kern="1200" dirty="0">
                <a:solidFill>
                  <a:schemeClr val="tx1"/>
                </a:solidFill>
                <a:effectLst/>
                <a:latin typeface="+mn-lt"/>
                <a:ea typeface="+mn-ea"/>
                <a:cs typeface="+mn-cs"/>
              </a:rPr>
              <a:t>;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revelan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subyacentes</a:t>
            </a: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Complementa</a:t>
            </a:r>
            <a:r>
              <a:rPr lang="en-US" sz="1200" b="1" kern="1200" dirty="0">
                <a:solidFill>
                  <a:schemeClr val="tx1"/>
                </a:solidFill>
                <a:effectLst/>
                <a:latin typeface="+mn-lt"/>
                <a:ea typeface="+mn-ea"/>
                <a:cs typeface="+mn-cs"/>
              </a:rPr>
              <a:t> clusters </a:t>
            </a:r>
            <a:r>
              <a:rPr lang="en-US" sz="1200" b="1" kern="1200" dirty="0" err="1">
                <a:solidFill>
                  <a:schemeClr val="tx1"/>
                </a:solidFill>
                <a:effectLst/>
                <a:latin typeface="+mn-lt"/>
                <a:ea typeface="+mn-ea"/>
                <a:cs typeface="+mn-cs"/>
              </a:rPr>
              <a:t>estáticos</a:t>
            </a:r>
            <a:r>
              <a:rPr lang="en-US" sz="1200" b="0" kern="1200" dirty="0">
                <a:solidFill>
                  <a:schemeClr val="tx1"/>
                </a:solidFill>
                <a:effectLst/>
                <a:latin typeface="+mn-lt"/>
                <a:ea typeface="+mn-ea"/>
                <a:cs typeface="+mn-cs"/>
              </a:rPr>
              <a:t>: Banco Mundial </a:t>
            </a:r>
            <a:r>
              <a:rPr lang="en-US" sz="1200" b="0" kern="1200" dirty="0" err="1">
                <a:solidFill>
                  <a:schemeClr val="tx1"/>
                </a:solidFill>
                <a:effectLst/>
                <a:latin typeface="+mn-lt"/>
                <a:ea typeface="+mn-ea"/>
                <a:cs typeface="+mn-cs"/>
              </a:rPr>
              <a:t>diría</a:t>
            </a:r>
            <a:r>
              <a:rPr lang="en-US" sz="1200" b="0" kern="1200" dirty="0">
                <a:solidFill>
                  <a:schemeClr val="tx1"/>
                </a:solidFill>
                <a:effectLst/>
                <a:latin typeface="+mn-lt"/>
                <a:ea typeface="+mn-ea"/>
                <a:cs typeface="+mn-cs"/>
              </a:rPr>
              <a:t> "high income" vs "low income" y fin. DTW dice "</a:t>
            </a:r>
            <a:r>
              <a:rPr lang="en-US" sz="1200" b="0" kern="1200" dirty="0" err="1">
                <a:solidFill>
                  <a:schemeClr val="tx1"/>
                </a:solidFill>
                <a:effectLst/>
                <a:latin typeface="+mn-lt"/>
                <a:ea typeface="+mn-ea"/>
                <a:cs typeface="+mn-cs"/>
              </a:rPr>
              <a:t>trayectorias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incomparables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Importante</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observada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a:t>
            </a:r>
            <a:r>
              <a:rPr lang="en-US" sz="1200" b="0" kern="1200" dirty="0">
                <a:solidFill>
                  <a:schemeClr val="tx1"/>
                </a:solidFill>
                <a:effectLst/>
                <a:latin typeface="+mn-lt"/>
                <a:ea typeface="+mn-ea"/>
                <a:cs typeface="+mn-cs"/>
              </a:rPr>
              <a:t> GNI de </a:t>
            </a:r>
            <a:r>
              <a:rPr lang="en-US" sz="1200" b="0" kern="1200" dirty="0" err="1">
                <a:solidFill>
                  <a:schemeClr val="tx1"/>
                </a:solidFill>
                <a:effectLst/>
                <a:latin typeface="+mn-lt"/>
                <a:ea typeface="+mn-ea"/>
                <a:cs typeface="+mn-cs"/>
              </a:rPr>
              <a:t>Japón</a:t>
            </a:r>
            <a:r>
              <a:rPr lang="en-US" sz="1200" b="0" kern="1200" dirty="0">
                <a:solidFill>
                  <a:schemeClr val="tx1"/>
                </a:solidFill>
                <a:effectLst/>
                <a:latin typeface="+mn-lt"/>
                <a:ea typeface="+mn-ea"/>
                <a:cs typeface="+mn-cs"/>
              </a:rPr>
              <a:t> (USD) no </a:t>
            </a:r>
            <a:r>
              <a:rPr lang="en-US" sz="1200" b="0" kern="1200" dirty="0" err="1">
                <a:solidFill>
                  <a:schemeClr val="tx1"/>
                </a:solidFill>
                <a:effectLst/>
                <a:latin typeface="+mn-lt"/>
                <a:ea typeface="+mn-ea"/>
                <a:cs typeface="+mn-cs"/>
              </a:rPr>
              <a:t>invalida</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clasificación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madura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refleja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tipo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cambio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económica</a:t>
            </a:r>
            <a:r>
              <a:rPr lang="en-US" sz="1200" b="0" kern="1200" dirty="0">
                <a:solidFill>
                  <a:schemeClr val="tx1"/>
                </a:solidFill>
                <a:effectLst/>
                <a:latin typeface="+mn-lt"/>
                <a:ea typeface="+mn-ea"/>
                <a:cs typeface="+mn-cs"/>
              </a:rPr>
              <a:t> fundamental. Las series </a:t>
            </a:r>
            <a:r>
              <a:rPr lang="en-US" sz="1200" b="0" kern="1200" dirty="0" err="1">
                <a:solidFill>
                  <a:schemeClr val="tx1"/>
                </a:solidFill>
                <a:effectLst/>
                <a:latin typeface="+mn-lt"/>
                <a:ea typeface="+mn-ea"/>
                <a:cs typeface="+mn-cs"/>
              </a:rPr>
              <a:t>estandarizadas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confirman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variabilidad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estructural</a:t>
            </a:r>
            <a:r>
              <a:rPr lang="en-US" sz="1200" b="0" kern="1200" dirty="0">
                <a:solidFill>
                  <a:schemeClr val="tx1"/>
                </a:solidFill>
                <a:effectLst/>
                <a:latin typeface="+mn-lt"/>
                <a:ea typeface="+mn-ea"/>
                <a:cs typeface="+mn-cs"/>
              </a:rPr>
              <a:t> vs </a:t>
            </a:r>
            <a:r>
              <a:rPr lang="en-US" sz="1200" b="0" kern="1200" dirty="0" err="1">
                <a:solidFill>
                  <a:schemeClr val="tx1"/>
                </a:solidFill>
                <a:effectLst/>
                <a:latin typeface="+mn-lt"/>
                <a:ea typeface="+mn-ea"/>
                <a:cs typeface="+mn-cs"/>
              </a:rPr>
              <a:t>Etiopía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distancia</a:t>
            </a:r>
            <a:r>
              <a:rPr lang="en-US" sz="1200" b="0" kern="1200" dirty="0">
                <a:solidFill>
                  <a:schemeClr val="tx1"/>
                </a:solidFill>
                <a:effectLst/>
                <a:latin typeface="+mn-lt"/>
                <a:ea typeface="+mn-ea"/>
                <a:cs typeface="+mn-cs"/>
              </a:rPr>
              <a:t> ETH-JPN </a:t>
            </a:r>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DTW </a:t>
            </a:r>
            <a:r>
              <a:rPr lang="en-US" sz="1200" b="0" kern="1200" dirty="0" err="1">
                <a:solidFill>
                  <a:schemeClr val="tx1"/>
                </a:solidFill>
                <a:effectLst/>
                <a:latin typeface="+mn-lt"/>
                <a:ea typeface="+mn-ea"/>
                <a:cs typeface="+mn-cs"/>
              </a:rPr>
              <a:t>mide</a:t>
            </a:r>
            <a:r>
              <a:rPr lang="en-US" sz="1200" b="0" kern="1200" dirty="0">
                <a:solidFill>
                  <a:schemeClr val="tx1"/>
                </a:solidFill>
                <a:effectLst/>
                <a:latin typeface="+mn-lt"/>
                <a:ea typeface="+mn-ea"/>
                <a:cs typeface="+mn-cs"/>
              </a:rPr>
              <a:t> algo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profundo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riqueza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mide</a:t>
            </a:r>
            <a:r>
              <a:rPr lang="en-US" sz="1200" b="0"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patrones</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transformación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estructural</a:t>
            </a:r>
            <a:r>
              <a:rPr lang="en-US" sz="1200" b="1" kern="1200" dirty="0">
                <a:solidFill>
                  <a:schemeClr val="tx1"/>
                </a:solidFill>
                <a:effectLst/>
                <a:latin typeface="+mn-lt"/>
                <a:ea typeface="+mn-ea"/>
                <a:cs typeface="+mn-cs"/>
              </a:rPr>
              <a:t> y </a:t>
            </a:r>
            <a:r>
              <a:rPr lang="en-US" sz="1200" b="1" kern="1200" dirty="0" err="1">
                <a:solidFill>
                  <a:schemeClr val="tx1"/>
                </a:solidFill>
                <a:effectLst/>
                <a:latin typeface="+mn-lt"/>
                <a:ea typeface="+mn-ea"/>
                <a:cs typeface="+mn-cs"/>
              </a:rPr>
              <a:t>naturaleza</a:t>
            </a:r>
            <a:r>
              <a:rPr lang="en-US" sz="1200" b="1" kern="1200" dirty="0">
                <a:solidFill>
                  <a:schemeClr val="tx1"/>
                </a:solidFill>
                <a:effectLst/>
                <a:latin typeface="+mn-lt"/>
                <a:ea typeface="+mn-ea"/>
                <a:cs typeface="+mn-cs"/>
              </a:rPr>
              <a:t> de las </a:t>
            </a:r>
            <a:r>
              <a:rPr lang="en-US" sz="1200" b="1" kern="1200" dirty="0" err="1">
                <a:solidFill>
                  <a:schemeClr val="tx1"/>
                </a:solidFill>
                <a:effectLst/>
                <a:latin typeface="+mn-lt"/>
                <a:ea typeface="+mn-ea"/>
                <a:cs typeface="+mn-cs"/>
              </a:rPr>
              <a:t>fluctuaciones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7EE985D-81B7-9C6E-D336-042BCD3F7F33}"/>
              </a:ext>
            </a:extLst>
          </p:cNvPr>
          <p:cNvSpPr>
            <a:spLocks noGrp="1"/>
          </p:cNvSpPr>
          <p:nvPr>
            <p:ph type="sldNum" sz="quarter" idx="5"/>
          </p:nvPr>
        </p:nvSpPr>
        <p:spPr/>
        <p:txBody>
          <a:bodyPr/>
          <a:lstStyle/>
          <a:p>
            <a:fld id="{BD9C3A12-1E0F-412B-B376-8089A55D946C}" type="slidenum">
              <a:rPr lang="uk-UA" smtClean="0"/>
              <a:t>23</a:t>
            </a:fld>
            <a:endParaRPr lang="uk-UA"/>
          </a:p>
        </p:txBody>
      </p:sp>
    </p:spTree>
    <p:extLst>
      <p:ext uri="{BB962C8B-B14F-4D97-AF65-F5344CB8AC3E}">
        <p14:creationId xmlns:p14="http://schemas.microsoft.com/office/powerpoint/2010/main" val="1229338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04F85-AF1A-4825-BB6B-D8DEA2E18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891CC-DEB4-7303-59EA-42F6F4874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0CD08-6A0B-356E-FB5C-A893B65E856C}"/>
              </a:ext>
            </a:extLst>
          </p:cNvPr>
          <p:cNvSpPr>
            <a:spLocks noGrp="1"/>
          </p:cNvSpPr>
          <p:nvPr>
            <p:ph type="body" idx="1"/>
          </p:nvPr>
        </p:nvSpPr>
        <p:spPr/>
        <p:txBody>
          <a:bodyPr/>
          <a:lstStyle/>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Posicionamiento</a:t>
            </a:r>
            <a:r>
              <a:rPr lang="en-US" sz="1200" b="1" kern="1200" dirty="0">
                <a:solidFill>
                  <a:schemeClr val="tx1"/>
                </a:solidFill>
                <a:effectLst/>
                <a:latin typeface="+mn-lt"/>
                <a:ea typeface="+mn-ea"/>
                <a:cs typeface="+mn-cs"/>
              </a:rPr>
              <a:t> Regional: ¿Outlier o </a:t>
            </a:r>
            <a:r>
              <a:rPr lang="en-US" sz="1200" b="1" kern="1200" dirty="0" err="1">
                <a:solidFill>
                  <a:schemeClr val="tx1"/>
                </a:solidFill>
                <a:effectLst/>
                <a:latin typeface="+mn-lt"/>
                <a:ea typeface="+mn-ea"/>
                <a:cs typeface="+mn-cs"/>
              </a:rPr>
              <a:t>representante</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Pregunta</a:t>
            </a:r>
            <a:r>
              <a:rPr lang="en-US" sz="1200" b="1" kern="1200" dirty="0">
                <a:solidFill>
                  <a:schemeClr val="tx1"/>
                </a:solidFill>
                <a:effectLst/>
                <a:latin typeface="+mn-lt"/>
                <a:ea typeface="+mn-ea"/>
                <a:cs typeface="+mn-cs"/>
              </a:rPr>
              <a:t> central</a:t>
            </a:r>
            <a:r>
              <a:rPr lang="en-US" sz="1200" b="0" kern="1200" dirty="0">
                <a:solidFill>
                  <a:schemeClr val="tx1"/>
                </a:solidFill>
                <a:effectLst/>
                <a:latin typeface="+mn-lt"/>
                <a:ea typeface="+mn-ea"/>
                <a:cs typeface="+mn-cs"/>
              </a:rPr>
              <a:t>: ¿Es Argentina un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típico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Latinoamérica</a:t>
            </a:r>
            <a:r>
              <a:rPr lang="en-US" sz="1200" b="0" kern="1200" dirty="0">
                <a:solidFill>
                  <a:schemeClr val="tx1"/>
                </a:solidFill>
                <a:effectLst/>
                <a:latin typeface="+mn-lt"/>
                <a:ea typeface="+mn-ea"/>
                <a:cs typeface="+mn-cs"/>
              </a:rPr>
              <a:t>, o un </a:t>
            </a:r>
            <a:r>
              <a:rPr lang="en-US" sz="1200" b="0" kern="1200" dirty="0" err="1">
                <a:solidFill>
                  <a:schemeClr val="tx1"/>
                </a:solidFill>
                <a:effectLst/>
                <a:latin typeface="+mn-lt"/>
                <a:ea typeface="+mn-ea"/>
                <a:cs typeface="+mn-cs"/>
              </a:rPr>
              <a:t>caso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atípico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dentro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Hallazgos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principales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regional </a:t>
            </a:r>
            <a:r>
              <a:rPr lang="en-US" sz="1200" b="1" kern="1200" dirty="0" err="1">
                <a:solidFill>
                  <a:schemeClr val="tx1"/>
                </a:solidFill>
                <a:effectLst/>
                <a:latin typeface="+mn-lt"/>
                <a:ea typeface="+mn-ea"/>
                <a:cs typeface="+mn-cs"/>
              </a:rPr>
              <a:t>moderada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muestra</a:t>
            </a: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mayor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otras</a:t>
            </a:r>
            <a:r>
              <a:rPr lang="en-US" sz="1200" b="0" kern="1200" dirty="0">
                <a:solidFill>
                  <a:schemeClr val="tx1"/>
                </a:solidFill>
                <a:effectLst/>
                <a:latin typeface="+mn-lt"/>
                <a:ea typeface="+mn-ea"/>
                <a:cs typeface="+mn-cs"/>
              </a:rPr>
              <a:t> regiones del </a:t>
            </a:r>
            <a:r>
              <a:rPr lang="en-US" sz="1200" b="0" kern="1200" dirty="0" err="1">
                <a:solidFill>
                  <a:schemeClr val="tx1"/>
                </a:solidFill>
                <a:effectLst/>
                <a:latin typeface="+mn-lt"/>
                <a:ea typeface="+mn-ea"/>
                <a:cs typeface="+mn-cs"/>
              </a:rPr>
              <a:t>mundo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Sin embargo, la </a:t>
            </a:r>
            <a:r>
              <a:rPr lang="en-US" sz="1200" b="1" kern="1200" dirty="0" err="1">
                <a:solidFill>
                  <a:schemeClr val="tx1"/>
                </a:solidFill>
                <a:effectLst/>
                <a:latin typeface="+mn-lt"/>
                <a:ea typeface="+mn-ea"/>
                <a:cs typeface="+mn-cs"/>
              </a:rPr>
              <a:t>varianza</a:t>
            </a:r>
            <a:r>
              <a:rPr lang="en-US" sz="1200" b="1" kern="1200" dirty="0">
                <a:solidFill>
                  <a:schemeClr val="tx1"/>
                </a:solidFill>
                <a:effectLst/>
                <a:latin typeface="+mn-lt"/>
                <a:ea typeface="+mn-ea"/>
                <a:cs typeface="+mn-cs"/>
              </a:rPr>
              <a:t> intra-regional es </a:t>
            </a:r>
            <a:r>
              <a:rPr lang="en-US" sz="1200" b="1"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algunos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son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(Uruguay,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otros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(Venezuela, Guatemala)</a:t>
            </a:r>
          </a:p>
          <a:p>
            <a:r>
              <a:rPr lang="en-US" sz="1200" b="1" kern="1200" dirty="0">
                <a:solidFill>
                  <a:schemeClr val="tx1"/>
                </a:solidFill>
                <a:effectLst/>
                <a:latin typeface="+mn-lt"/>
                <a:ea typeface="+mn-ea"/>
                <a:cs typeface="+mn-cs"/>
              </a:rPr>
              <a:t>No </a:t>
            </a:r>
            <a:r>
              <a:rPr lang="en-US" sz="1200" b="1" kern="1200" dirty="0" err="1">
                <a:solidFill>
                  <a:schemeClr val="tx1"/>
                </a:solidFill>
                <a:effectLst/>
                <a:latin typeface="+mn-lt"/>
                <a:ea typeface="+mn-ea"/>
                <a:cs typeface="+mn-cs"/>
              </a:rPr>
              <a:t>existe</a:t>
            </a:r>
            <a:r>
              <a:rPr lang="en-US" sz="1200" b="1" kern="1200" dirty="0">
                <a:solidFill>
                  <a:schemeClr val="tx1"/>
                </a:solidFill>
                <a:effectLst/>
                <a:latin typeface="+mn-lt"/>
                <a:ea typeface="+mn-ea"/>
                <a:cs typeface="+mn-cs"/>
              </a:rPr>
              <a:t> un "</a:t>
            </a:r>
            <a:r>
              <a:rPr lang="en-US" sz="1200" b="1" kern="1200" dirty="0" err="1">
                <a:solidFill>
                  <a:schemeClr val="tx1"/>
                </a:solidFill>
                <a:effectLst/>
                <a:latin typeface="+mn-lt"/>
                <a:ea typeface="+mn-ea"/>
                <a:cs typeface="+mn-cs"/>
              </a:rPr>
              <a:t>patrón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único</a:t>
            </a:r>
            <a:r>
              <a:rPr lang="en-US" sz="1200" b="1" kern="1200" dirty="0">
                <a:solidFill>
                  <a:schemeClr val="tx1"/>
                </a:solidFill>
                <a:effectLst/>
                <a:latin typeface="+mn-lt"/>
                <a:ea typeface="+mn-ea"/>
                <a:cs typeface="+mn-cs"/>
              </a:rPr>
              <a: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compartan</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Jerarquía</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subregión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Cono Sur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similar):</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Chile: </a:t>
            </a:r>
            <a:r>
              <a:rPr lang="en-US" sz="1200" b="0" kern="1200" dirty="0" err="1">
                <a:solidFill>
                  <a:schemeClr val="tx1"/>
                </a:solidFill>
                <a:effectLst/>
                <a:latin typeface="+mn-lt"/>
                <a:ea typeface="+mn-ea"/>
                <a:cs typeface="+mn-cs"/>
              </a:rPr>
              <a:t>Proximidad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geográfica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integración</a:t>
            </a:r>
            <a:r>
              <a:rPr lang="en-US" sz="1200" b="0" kern="1200" dirty="0">
                <a:solidFill>
                  <a:schemeClr val="tx1"/>
                </a:solidFill>
                <a:effectLst/>
                <a:latin typeface="+mn-lt"/>
                <a:ea typeface="+mn-ea"/>
                <a:cs typeface="+mn-cs"/>
              </a:rPr>
              <a:t> Mercosur</a:t>
            </a:r>
          </a:p>
          <a:p>
            <a:r>
              <a:rPr lang="en-US" sz="1200" b="0" kern="1200" dirty="0" err="1">
                <a:solidFill>
                  <a:schemeClr val="tx1"/>
                </a:solidFill>
                <a:effectLst/>
                <a:latin typeface="+mn-lt"/>
                <a:ea typeface="+mn-ea"/>
                <a:cs typeface="+mn-cs"/>
              </a:rPr>
              <a:t>Comparten</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(crisis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1999, 2015)</a:t>
            </a:r>
          </a:p>
          <a:p>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resto de Latam</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Andinos (</a:t>
            </a:r>
            <a:r>
              <a:rPr lang="en-US" sz="1200" b="1" kern="1200" dirty="0" err="1">
                <a:solidFill>
                  <a:schemeClr val="tx1"/>
                </a:solidFill>
                <a:effectLst/>
                <a:latin typeface="+mn-lt"/>
                <a:ea typeface="+mn-ea"/>
                <a:cs typeface="+mn-cs"/>
              </a:rPr>
              <a:t>similitud</a:t>
            </a:r>
            <a:r>
              <a:rPr lang="en-US" sz="1200" b="1" kern="1200" dirty="0">
                <a:solidFill>
                  <a:schemeClr val="tx1"/>
                </a:solidFill>
                <a:effectLst/>
                <a:latin typeface="+mn-lt"/>
                <a:ea typeface="+mn-ea"/>
                <a:cs typeface="+mn-cs"/>
              </a:rPr>
              <a:t> media):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Colombia, Perú: </a:t>
            </a:r>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basadas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commodities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mejor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gestión</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reciente</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Ecuador: </a:t>
            </a:r>
            <a:r>
              <a:rPr lang="en-US" sz="1200" b="0" kern="1200" dirty="0" err="1">
                <a:solidFill>
                  <a:schemeClr val="tx1"/>
                </a:solidFill>
                <a:effectLst/>
                <a:latin typeface="+mn-lt"/>
                <a:ea typeface="+mn-ea"/>
                <a:cs typeface="+mn-cs"/>
              </a:rPr>
              <a:t>Similitud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dolarización</a:t>
            </a:r>
            <a:r>
              <a:rPr lang="en-US" sz="1200" b="0" kern="1200" dirty="0">
                <a:solidFill>
                  <a:schemeClr val="tx1"/>
                </a:solidFill>
                <a:effectLst/>
                <a:latin typeface="+mn-lt"/>
                <a:ea typeface="+mn-ea"/>
                <a:cs typeface="+mn-cs"/>
              </a:rPr>
              <a:t> cambia </a:t>
            </a:r>
            <a:r>
              <a:rPr lang="en-US" sz="1200" b="0" kern="1200" dirty="0" err="1">
                <a:solidFill>
                  <a:schemeClr val="tx1"/>
                </a:solidFill>
                <a:effectLst/>
                <a:latin typeface="+mn-lt"/>
                <a:ea typeface="+mn-ea"/>
                <a:cs typeface="+mn-cs"/>
              </a:rPr>
              <a:t>dinámica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Bolivia: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heterodoxas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economía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mucho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menor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Centroamérica</a:t>
            </a:r>
            <a:r>
              <a:rPr lang="en-US" sz="1200" b="1" kern="1200" dirty="0">
                <a:solidFill>
                  <a:schemeClr val="tx1"/>
                </a:solidFill>
                <a:effectLst/>
                <a:latin typeface="+mn-lt"/>
                <a:ea typeface="+mn-ea"/>
                <a:cs typeface="+mn-cs"/>
              </a:rPr>
              <a:t> y Caribe (</a:t>
            </a:r>
            <a:r>
              <a:rPr lang="en-US" sz="1200" b="1" kern="1200" dirty="0" err="1">
                <a:solidFill>
                  <a:schemeClr val="tx1"/>
                </a:solidFill>
                <a:effectLst/>
                <a:latin typeface="+mn-lt"/>
                <a:ea typeface="+mn-ea"/>
                <a:cs typeface="+mn-cs"/>
              </a:rPr>
              <a:t>menos</a:t>
            </a:r>
            <a:r>
              <a:rPr lang="en-US" sz="1200" b="1" kern="1200" dirty="0">
                <a:solidFill>
                  <a:schemeClr val="tx1"/>
                </a:solidFill>
                <a:effectLst/>
                <a:latin typeface="+mn-lt"/>
                <a:ea typeface="+mn-ea"/>
                <a:cs typeface="+mn-cs"/>
              </a:rPr>
              <a:t> similar):</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Economías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pequeñas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abiertas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dependientes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remesas</a:t>
            </a:r>
            <a:r>
              <a:rPr lang="en-US" sz="1200" b="0" kern="1200" dirty="0">
                <a:solidFill>
                  <a:schemeClr val="tx1"/>
                </a:solidFill>
                <a:effectLst/>
                <a:latin typeface="+mn-lt"/>
                <a:ea typeface="+mn-ea"/>
                <a:cs typeface="+mn-cs"/>
              </a:rPr>
              <a:t> y USA</a:t>
            </a:r>
          </a:p>
          <a:p>
            <a:r>
              <a:rPr lang="en-US" sz="1200" b="0" kern="1200" dirty="0" err="1">
                <a:solidFill>
                  <a:schemeClr val="tx1"/>
                </a:solidFill>
                <a:effectLst/>
                <a:latin typeface="+mn-lt"/>
                <a:ea typeface="+mn-ea"/>
                <a:cs typeface="+mn-cs"/>
              </a:rPr>
              <a:t>Dinámica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dominada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proximidad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Estados</a:t>
            </a:r>
            <a:r>
              <a:rPr lang="en-US" sz="1200" b="0" kern="1200" dirty="0">
                <a:solidFill>
                  <a:schemeClr val="tx1"/>
                </a:solidFill>
                <a:effectLst/>
                <a:latin typeface="+mn-lt"/>
                <a:ea typeface="+mn-ea"/>
                <a:cs typeface="+mn-cs"/>
              </a:rPr>
              <a:t> Unidos</a:t>
            </a:r>
          </a:p>
          <a:p>
            <a:r>
              <a:rPr lang="en-US" sz="1200" b="0" kern="1200" dirty="0">
                <a:solidFill>
                  <a:schemeClr val="tx1"/>
                </a:solidFill>
                <a:effectLst/>
                <a:latin typeface="+mn-lt"/>
                <a:ea typeface="+mn-ea"/>
                <a:cs typeface="+mn-cs"/>
              </a:rPr>
              <a:t>Shocks </a:t>
            </a:r>
            <a:r>
              <a:rPr lang="en-US" sz="1200" b="0" kern="1200" dirty="0" err="1">
                <a:solidFill>
                  <a:schemeClr val="tx1"/>
                </a:solidFill>
                <a:effectLst/>
                <a:latin typeface="+mn-lt"/>
                <a:ea typeface="+mn-ea"/>
                <a:cs typeface="+mn-cs"/>
              </a:rPr>
              <a:t>diferentes</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los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México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especial):</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Integrado</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Norteamérica</a:t>
            </a:r>
            <a:r>
              <a:rPr lang="en-US" sz="1200" b="0" kern="1200" dirty="0">
                <a:solidFill>
                  <a:schemeClr val="tx1"/>
                </a:solidFill>
                <a:effectLst/>
                <a:latin typeface="+mn-lt"/>
                <a:ea typeface="+mn-ea"/>
                <a:cs typeface="+mn-cs"/>
              </a:rPr>
              <a:t> (NAFTA/USMCA)</a:t>
            </a:r>
          </a:p>
          <a:p>
            <a:r>
              <a:rPr lang="en-US" sz="1200" b="0" kern="1200" dirty="0">
                <a:solidFill>
                  <a:schemeClr val="tx1"/>
                </a:solidFill>
                <a:effectLst/>
                <a:latin typeface="+mn-lt"/>
                <a:ea typeface="+mn-ea"/>
                <a:cs typeface="+mn-cs"/>
              </a:rPr>
              <a:t>Ciclo </a:t>
            </a:r>
            <a:r>
              <a:rPr lang="en-US" sz="1200" b="0" kern="1200" dirty="0" err="1">
                <a:solidFill>
                  <a:schemeClr val="tx1"/>
                </a:solidFill>
                <a:effectLst/>
                <a:latin typeface="+mn-lt"/>
                <a:ea typeface="+mn-ea"/>
                <a:cs typeface="+mn-cs"/>
              </a:rPr>
              <a:t>económico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sincronizado</a:t>
            </a:r>
            <a:r>
              <a:rPr lang="en-US" sz="1200" b="0" kern="1200" dirty="0">
                <a:solidFill>
                  <a:schemeClr val="tx1"/>
                </a:solidFill>
                <a:effectLst/>
                <a:latin typeface="+mn-lt"/>
                <a:ea typeface="+mn-ea"/>
                <a:cs typeface="+mn-cs"/>
              </a:rPr>
              <a:t> con USA, no con </a:t>
            </a:r>
            <a:r>
              <a:rPr lang="en-US" sz="1200" b="0" kern="1200" dirty="0" err="1">
                <a:solidFill>
                  <a:schemeClr val="tx1"/>
                </a:solidFill>
                <a:effectLst/>
                <a:latin typeface="+mn-lt"/>
                <a:ea typeface="+mn-ea"/>
                <a:cs typeface="+mn-cs"/>
              </a:rPr>
              <a:t>Sudamérica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Distancia DTW media-</a:t>
            </a:r>
            <a:r>
              <a:rPr lang="en-US" sz="1200" b="0" kern="1200" dirty="0" err="1">
                <a:solidFill>
                  <a:schemeClr val="tx1"/>
                </a:solidFill>
                <a:effectLst/>
                <a:latin typeface="+mn-lt"/>
                <a:ea typeface="+mn-ea"/>
                <a:cs typeface="+mn-cs"/>
              </a:rPr>
              <a:t>alta</a:t>
            </a:r>
            <a:r>
              <a:rPr lang="en-US" sz="1200" b="0" kern="1200" dirty="0">
                <a:solidFill>
                  <a:schemeClr val="tx1"/>
                </a:solidFill>
                <a:effectLst/>
                <a:latin typeface="+mn-lt"/>
                <a:ea typeface="+mn-ea"/>
                <a:cs typeface="+mn-cs"/>
              </a:rPr>
              <a:t> con Argentina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Venezuela: El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extremo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Si Venezuela </a:t>
            </a:r>
            <a:r>
              <a:rPr lang="en-US" sz="1200" b="0" kern="1200" dirty="0" err="1">
                <a:solidFill>
                  <a:schemeClr val="tx1"/>
                </a:solidFill>
                <a:effectLst/>
                <a:latin typeface="+mn-lt"/>
                <a:ea typeface="+mn-ea"/>
                <a:cs typeface="+mn-cs"/>
              </a:rPr>
              <a:t>aparece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muy</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diferente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Colapso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institucional</a:t>
            </a:r>
            <a:r>
              <a:rPr lang="en-US" sz="1200" b="0" kern="1200" dirty="0">
                <a:solidFill>
                  <a:schemeClr val="tx1"/>
                </a:solidFill>
                <a:effectLst/>
                <a:latin typeface="+mn-lt"/>
                <a:ea typeface="+mn-ea"/>
                <a:cs typeface="+mn-cs"/>
              </a:rPr>
              <a:t> post-Chávez (</a:t>
            </a:r>
            <a:r>
              <a:rPr lang="en-US" sz="1200" b="0" kern="1200" dirty="0" err="1">
                <a:solidFill>
                  <a:schemeClr val="tx1"/>
                </a:solidFill>
                <a:effectLst/>
                <a:latin typeface="+mn-lt"/>
                <a:ea typeface="+mn-ea"/>
                <a:cs typeface="+mn-cs"/>
              </a:rPr>
              <a:t>hiperinflación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migración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masiva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Si </a:t>
            </a:r>
            <a:r>
              <a:rPr lang="en-US" sz="1200" b="0" kern="1200" dirty="0" err="1">
                <a:solidFill>
                  <a:schemeClr val="tx1"/>
                </a:solidFill>
                <a:effectLst/>
                <a:latin typeface="+mn-lt"/>
                <a:ea typeface="+mn-ea"/>
                <a:cs typeface="+mn-cs"/>
              </a:rPr>
              <a:t>aparece</a:t>
            </a:r>
            <a:r>
              <a:rPr lang="en-US" sz="1200" b="0" kern="1200" dirty="0">
                <a:solidFill>
                  <a:schemeClr val="tx1"/>
                </a:solidFill>
                <a:effectLst/>
                <a:latin typeface="+mn-lt"/>
                <a:ea typeface="+mn-ea"/>
                <a:cs typeface="+mn-cs"/>
              </a:rPr>
              <a:t> similar: </a:t>
            </a:r>
            <a:r>
              <a:rPr lang="en-US" sz="1200" b="0" kern="1200" dirty="0" err="1">
                <a:solidFill>
                  <a:schemeClr val="tx1"/>
                </a:solidFill>
                <a:effectLst/>
                <a:latin typeface="+mn-lt"/>
                <a:ea typeface="+mn-ea"/>
                <a:cs typeface="+mn-cs"/>
              </a:rPr>
              <a:t>Comparte</a:t>
            </a:r>
            <a:r>
              <a:rPr lang="en-US" sz="1200" b="0" kern="1200" dirty="0">
                <a:solidFill>
                  <a:schemeClr val="tx1"/>
                </a:solidFill>
                <a:effectLst/>
                <a:latin typeface="+mn-lt"/>
                <a:ea typeface="+mn-ea"/>
                <a:cs typeface="+mn-cs"/>
              </a:rPr>
              <a:t> con Argentina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heterodoxas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controles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nacionalizaciones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nos</a:t>
            </a:r>
            <a:r>
              <a:rPr lang="en-US" sz="1200" b="1" kern="1200" dirty="0">
                <a:solidFill>
                  <a:schemeClr val="tx1"/>
                </a:solidFill>
                <a:effectLst/>
                <a:latin typeface="+mn-lt"/>
                <a:ea typeface="+mn-ea"/>
                <a:cs typeface="+mn-cs"/>
              </a:rPr>
              <a:t> dice </a:t>
            </a:r>
            <a:r>
              <a:rPr lang="en-US" sz="1200" b="1" kern="1200" dirty="0" err="1">
                <a:solidFill>
                  <a:schemeClr val="tx1"/>
                </a:solidFill>
                <a:effectLst/>
                <a:latin typeface="+mn-lt"/>
                <a:ea typeface="+mn-ea"/>
                <a:cs typeface="+mn-cs"/>
              </a:rPr>
              <a:t>esto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sobre</a:t>
            </a:r>
            <a:r>
              <a:rPr lang="en-US" sz="1200" b="1" kern="1200" dirty="0">
                <a:solidFill>
                  <a:schemeClr val="tx1"/>
                </a:solidFill>
                <a:effectLst/>
                <a:latin typeface="+mn-lt"/>
                <a:ea typeface="+mn-ea"/>
                <a:cs typeface="+mn-cs"/>
              </a:rPr>
              <a:t> Argentina?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 NO es un "</a:t>
            </a:r>
            <a:r>
              <a:rPr lang="en-US" sz="1200" b="1" kern="1200" dirty="0" err="1">
                <a:solidFill>
                  <a:schemeClr val="tx1"/>
                </a:solidFill>
                <a:effectLst/>
                <a:latin typeface="+mn-lt"/>
                <a:ea typeface="+mn-ea"/>
                <a:cs typeface="+mn-cs"/>
              </a:rPr>
              <a:t>país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promedio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Características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comparte</a:t>
            </a:r>
            <a:r>
              <a:rPr lang="en-US" sz="1200" b="1" kern="1200" dirty="0">
                <a:solidFill>
                  <a:schemeClr val="tx1"/>
                </a:solidFill>
                <a:effectLst/>
                <a:latin typeface="+mn-lt"/>
                <a:ea typeface="+mn-ea"/>
                <a:cs typeface="+mn-cs"/>
              </a:rPr>
              <a:t> con la </a:t>
            </a:r>
            <a:r>
              <a:rPr lang="en-US" sz="1200" b="1" kern="1200" dirty="0" err="1">
                <a:solidFill>
                  <a:schemeClr val="tx1"/>
                </a:solidFill>
                <a:effectLst/>
                <a:latin typeface="+mn-lt"/>
                <a:ea typeface="+mn-ea"/>
                <a:cs typeface="+mn-cs"/>
              </a:rPr>
              <a:t>región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Dependencia</a:t>
            </a:r>
            <a:r>
              <a:rPr lang="en-US" sz="1200" b="0" kern="1200" dirty="0">
                <a:solidFill>
                  <a:schemeClr val="tx1"/>
                </a:solidFill>
                <a:effectLst/>
                <a:latin typeface="+mn-lt"/>
                <a:ea typeface="+mn-ea"/>
                <a:cs typeface="+mn-cs"/>
              </a:rPr>
              <a:t> de commodities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energía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Vulnerabilidad</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términos</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intercambio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Historia de </a:t>
            </a:r>
            <a:r>
              <a:rPr lang="en-US" sz="1200" b="0" kern="1200" dirty="0" err="1">
                <a:solidFill>
                  <a:schemeClr val="tx1"/>
                </a:solidFill>
                <a:effectLst/>
                <a:latin typeface="+mn-lt"/>
                <a:ea typeface="+mn-ea"/>
                <a:cs typeface="+mn-cs"/>
              </a:rPr>
              <a:t>inestabilidad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macroeconómica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Trampa de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medio (</a:t>
            </a:r>
            <a:r>
              <a:rPr lang="en-US" sz="1200" b="0" kern="1200" dirty="0" err="1">
                <a:solidFill>
                  <a:schemeClr val="tx1"/>
                </a:solidFill>
                <a:effectLst/>
                <a:latin typeface="+mn-lt"/>
                <a:ea typeface="+mn-ea"/>
                <a:cs typeface="+mn-cs"/>
              </a:rPr>
              <a:t>estancamiento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$8-12k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Características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donde</a:t>
            </a:r>
            <a:r>
              <a:rPr lang="en-US" sz="1200" b="1" kern="1200" dirty="0">
                <a:solidFill>
                  <a:schemeClr val="tx1"/>
                </a:solidFill>
                <a:effectLst/>
                <a:latin typeface="+mn-lt"/>
                <a:ea typeface="+mn-ea"/>
                <a:cs typeface="+mn-cs"/>
              </a:rPr>
              <a:t> Argentina es outlier:</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 Escala </a:t>
            </a:r>
            <a:r>
              <a:rPr lang="en-US" sz="1200" b="1" kern="1200" dirty="0" err="1">
                <a:solidFill>
                  <a:schemeClr val="tx1"/>
                </a:solidFill>
                <a:effectLst/>
                <a:latin typeface="+mn-lt"/>
                <a:ea typeface="+mn-ea"/>
                <a:cs typeface="+mn-cs"/>
              </a:rPr>
              <a:t>económica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Solo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y México son comparables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tamaño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Argentina </a:t>
            </a:r>
            <a:r>
              <a:rPr lang="en-US" sz="1200" b="0" kern="1200" dirty="0" err="1">
                <a:solidFill>
                  <a:schemeClr val="tx1"/>
                </a:solidFill>
                <a:effectLst/>
                <a:latin typeface="+mn-lt"/>
                <a:ea typeface="+mn-ea"/>
                <a:cs typeface="+mn-cs"/>
              </a:rPr>
              <a:t>debería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tener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resiliencia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mercado </a:t>
            </a:r>
            <a:r>
              <a:rPr lang="en-US" sz="1200" b="0" kern="1200" dirty="0" err="1">
                <a:solidFill>
                  <a:schemeClr val="tx1"/>
                </a:solidFill>
                <a:effectLst/>
                <a:latin typeface="+mn-lt"/>
                <a:ea typeface="+mn-ea"/>
                <a:cs typeface="+mn-cs"/>
              </a:rPr>
              <a:t>interno</a:t>
            </a:r>
            <a:r>
              <a:rPr lang="en-US" sz="1200" b="0" kern="1200" dirty="0">
                <a:solidFill>
                  <a:schemeClr val="tx1"/>
                </a:solidFill>
                <a:effectLst/>
                <a:latin typeface="+mn-lt"/>
                <a:ea typeface="+mn-ea"/>
                <a:cs typeface="+mn-cs"/>
              </a:rPr>
              <a:t> grande</a:t>
            </a:r>
          </a:p>
          <a:p>
            <a:r>
              <a:rPr lang="en-US" sz="1200" b="0" kern="1200" dirty="0" err="1">
                <a:solidFill>
                  <a:schemeClr val="tx1"/>
                </a:solidFill>
                <a:effectLst/>
                <a:latin typeface="+mn-lt"/>
                <a:ea typeface="+mn-ea"/>
                <a:cs typeface="+mn-cs"/>
              </a:rPr>
              <a:t>Volatilidad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es </a:t>
            </a:r>
            <a:r>
              <a:rPr lang="en-US" sz="1200" b="1" kern="1200" dirty="0" err="1">
                <a:solidFill>
                  <a:schemeClr val="tx1"/>
                </a:solidFill>
                <a:effectLst/>
                <a:latin typeface="+mn-lt"/>
                <a:ea typeface="+mn-ea"/>
                <a:cs typeface="+mn-cs"/>
              </a:rPr>
              <a:t>excesiva</a:t>
            </a:r>
            <a:r>
              <a:rPr lang="en-US" sz="1200" b="0" kern="1200" dirty="0">
                <a:solidFill>
                  <a:schemeClr val="tx1"/>
                </a:solidFill>
                <a:effectLst/>
                <a:latin typeface="+mn-lt"/>
                <a:ea typeface="+mn-ea"/>
                <a:cs typeface="+mn-cs"/>
              </a:rPr>
              <a:t> para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escala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2. </a:t>
            </a:r>
            <a:r>
              <a:rPr lang="en-US" sz="1200" b="1" kern="1200" dirty="0" err="1">
                <a:solidFill>
                  <a:schemeClr val="tx1"/>
                </a:solidFill>
                <a:effectLst/>
                <a:latin typeface="+mn-lt"/>
                <a:ea typeface="+mn-ea"/>
                <a:cs typeface="+mn-cs"/>
              </a:rPr>
              <a:t>Potencial</a:t>
            </a:r>
            <a:r>
              <a:rPr lang="en-US" sz="1200" b="1" kern="1200" dirty="0">
                <a:solidFill>
                  <a:schemeClr val="tx1"/>
                </a:solidFill>
                <a:effectLst/>
                <a:latin typeface="+mn-lt"/>
                <a:ea typeface="+mn-ea"/>
                <a:cs typeface="+mn-cs"/>
              </a:rPr>
              <a:t> no </a:t>
            </a:r>
            <a:r>
              <a:rPr lang="en-US" sz="1200" b="1" kern="1200" dirty="0" err="1">
                <a:solidFill>
                  <a:schemeClr val="tx1"/>
                </a:solidFill>
                <a:effectLst/>
                <a:latin typeface="+mn-lt"/>
                <a:ea typeface="+mn-ea"/>
                <a:cs typeface="+mn-cs"/>
              </a:rPr>
              <a:t>realizado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Mejor </a:t>
            </a:r>
            <a:r>
              <a:rPr lang="en-US" sz="1200" b="0" kern="1200" dirty="0" err="1">
                <a:solidFill>
                  <a:schemeClr val="tx1"/>
                </a:solidFill>
                <a:effectLst/>
                <a:latin typeface="+mn-lt"/>
                <a:ea typeface="+mn-ea"/>
                <a:cs typeface="+mn-cs"/>
              </a:rPr>
              <a:t>dotación</a:t>
            </a:r>
            <a:r>
              <a:rPr lang="en-US" sz="1200" b="0" kern="1200" dirty="0">
                <a:solidFill>
                  <a:schemeClr val="tx1"/>
                </a:solidFill>
                <a:effectLst/>
                <a:latin typeface="+mn-lt"/>
                <a:ea typeface="+mn-ea"/>
                <a:cs typeface="+mn-cs"/>
              </a:rPr>
              <a:t> de capital </a:t>
            </a:r>
            <a:r>
              <a:rPr lang="en-US" sz="1200" b="0" kern="1200" dirty="0" err="1">
                <a:solidFill>
                  <a:schemeClr val="tx1"/>
                </a:solidFill>
                <a:effectLst/>
                <a:latin typeface="+mn-lt"/>
                <a:ea typeface="+mn-ea"/>
                <a:cs typeface="+mn-cs"/>
              </a:rPr>
              <a:t>humano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regional</a:t>
            </a:r>
          </a:p>
          <a:p>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naturales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energía</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minería</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Historia de </a:t>
            </a:r>
            <a:r>
              <a:rPr lang="en-US" sz="1200" b="0" kern="1200" dirty="0" err="1">
                <a:solidFill>
                  <a:schemeClr val="tx1"/>
                </a:solidFill>
                <a:effectLst/>
                <a:latin typeface="+mn-lt"/>
                <a:ea typeface="+mn-ea"/>
                <a:cs typeface="+mn-cs"/>
              </a:rPr>
              <a:t>desarrollo</a:t>
            </a:r>
            <a:r>
              <a:rPr lang="en-US" sz="1200" b="0" kern="1200" dirty="0">
                <a:solidFill>
                  <a:schemeClr val="tx1"/>
                </a:solidFill>
                <a:effectLst/>
                <a:latin typeface="+mn-lt"/>
                <a:ea typeface="+mn-ea"/>
                <a:cs typeface="+mn-cs"/>
              </a:rPr>
              <a:t> industrial (hoy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declive</a:t>
            </a:r>
            <a:r>
              <a:rPr lang="en-US" sz="1200" b="0" kern="1200" dirty="0">
                <a:solidFill>
                  <a:schemeClr val="tx1"/>
                </a:solidFill>
                <a:effectLst/>
                <a:latin typeface="+mn-lt"/>
                <a:ea typeface="+mn-ea"/>
                <a:cs typeface="+mn-cs"/>
              </a:rPr>
              <a:t>)</a:t>
            </a:r>
          </a:p>
          <a:p>
            <a:r>
              <a:rPr lang="en-US" sz="1200" b="1" kern="1200" dirty="0" err="1">
                <a:solidFill>
                  <a:schemeClr val="tx1"/>
                </a:solidFill>
                <a:effectLst/>
                <a:latin typeface="+mn-lt"/>
                <a:ea typeface="+mn-ea"/>
                <a:cs typeface="+mn-cs"/>
              </a:rPr>
              <a:t>Debería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estar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más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cerca</a:t>
            </a:r>
            <a:r>
              <a:rPr lang="en-US" sz="1200" b="1" kern="1200" dirty="0">
                <a:solidFill>
                  <a:schemeClr val="tx1"/>
                </a:solidFill>
                <a:effectLst/>
                <a:latin typeface="+mn-lt"/>
                <a:ea typeface="+mn-ea"/>
                <a:cs typeface="+mn-cs"/>
              </a:rPr>
              <a:t> de Chile/Uruguay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andinos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3. </a:t>
            </a:r>
            <a:r>
              <a:rPr lang="en-US" sz="1200" b="1" kern="1200" dirty="0" err="1">
                <a:solidFill>
                  <a:schemeClr val="tx1"/>
                </a:solidFill>
                <a:effectLst/>
                <a:latin typeface="+mn-lt"/>
                <a:ea typeface="+mn-ea"/>
                <a:cs typeface="+mn-cs"/>
              </a:rPr>
              <a:t>Polarización</a:t>
            </a:r>
            <a:r>
              <a:rPr lang="en-US" sz="1200" b="1" kern="1200" dirty="0">
                <a:solidFill>
                  <a:schemeClr val="tx1"/>
                </a:solidFill>
                <a:effectLst/>
                <a:latin typeface="+mn-lt"/>
                <a:ea typeface="+mn-ea"/>
                <a:cs typeface="+mn-cs"/>
              </a:rPr>
              <a:t> extrema: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de rumbo radical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elección</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Resto de Latam </a:t>
            </a:r>
            <a:r>
              <a:rPr lang="en-US" sz="1200" b="0" kern="1200" dirty="0" err="1">
                <a:solidFill>
                  <a:schemeClr val="tx1"/>
                </a:solidFill>
                <a:effectLst/>
                <a:latin typeface="+mn-lt"/>
                <a:ea typeface="+mn-ea"/>
                <a:cs typeface="+mn-cs"/>
              </a:rPr>
              <a:t>tiene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alternancia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pero</a:t>
            </a:r>
            <a:r>
              <a:rPr lang="en-US" sz="1200" b="0" kern="1200" dirty="0">
                <a:solidFill>
                  <a:schemeClr val="tx1"/>
                </a:solidFill>
                <a:effectLst/>
                <a:latin typeface="+mn-lt"/>
                <a:ea typeface="+mn-ea"/>
                <a:cs typeface="+mn-cs"/>
              </a:rPr>
              <a:t> con mayor </a:t>
            </a:r>
            <a:r>
              <a:rPr lang="en-US" sz="1200" b="0" kern="1200" dirty="0" err="1">
                <a:solidFill>
                  <a:schemeClr val="tx1"/>
                </a:solidFill>
                <a:effectLst/>
                <a:latin typeface="+mn-lt"/>
                <a:ea typeface="+mn-ea"/>
                <a:cs typeface="+mn-cs"/>
              </a:rPr>
              <a:t>continuidad</a:t>
            </a:r>
            <a:r>
              <a:rPr lang="en-US" sz="1200" b="0" kern="1200" dirty="0">
                <a:solidFill>
                  <a:schemeClr val="tx1"/>
                </a:solidFill>
                <a:effectLst/>
                <a:latin typeface="+mn-lt"/>
                <a:ea typeface="+mn-ea"/>
                <a:cs typeface="+mn-cs"/>
              </a:rPr>
              <a:t> macro</a:t>
            </a:r>
          </a:p>
          <a:p>
            <a:r>
              <a:rPr lang="en-US" sz="1200" b="0" kern="1200" dirty="0">
                <a:solidFill>
                  <a:schemeClr val="tx1"/>
                </a:solidFill>
                <a:effectLst/>
                <a:latin typeface="+mn-lt"/>
                <a:ea typeface="+mn-ea"/>
                <a:cs typeface="+mn-cs"/>
              </a:rPr>
              <a:t>Colombia, Chile, Perú: </a:t>
            </a:r>
            <a:r>
              <a:rPr lang="en-US" sz="1200" b="0" kern="1200" dirty="0" err="1">
                <a:solidFill>
                  <a:schemeClr val="tx1"/>
                </a:solidFill>
                <a:effectLst/>
                <a:latin typeface="+mn-lt"/>
                <a:ea typeface="+mn-ea"/>
                <a:cs typeface="+mn-cs"/>
              </a:rPr>
              <a:t>ortodoxia</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cambios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políticos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a:t>
            </a:r>
            <a:r>
              <a:rPr lang="en-US" sz="1200" b="1" kern="1200" dirty="0" err="1">
                <a:solidFill>
                  <a:schemeClr val="tx1"/>
                </a:solidFill>
                <a:effectLst/>
                <a:latin typeface="+mn-lt"/>
                <a:ea typeface="+mn-ea"/>
                <a:cs typeface="+mn-cs"/>
              </a:rPr>
              <a:t>Adicción</a:t>
            </a:r>
            <a:r>
              <a:rPr lang="en-US" sz="1200" b="1" kern="1200" dirty="0">
                <a:solidFill>
                  <a:schemeClr val="tx1"/>
                </a:solidFill>
                <a:effectLst/>
                <a:latin typeface="+mn-lt"/>
                <a:ea typeface="+mn-ea"/>
                <a:cs typeface="+mn-cs"/>
              </a:rPr>
              <a:t> al default: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9 defaults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historia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récord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mundial</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Solo Venezuela comparable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desconfianza</a:t>
            </a:r>
            <a:r>
              <a:rPr lang="en-US" sz="1200" b="0" kern="1200" dirty="0">
                <a:solidFill>
                  <a:schemeClr val="tx1"/>
                </a:solidFill>
                <a:effectLst/>
                <a:latin typeface="+mn-lt"/>
                <a:ea typeface="+mn-ea"/>
                <a:cs typeface="+mn-cs"/>
              </a:rPr>
              <a:t> de mercados</a:t>
            </a:r>
          </a:p>
          <a:p>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Chile, Colombia: </a:t>
            </a:r>
            <a:r>
              <a:rPr lang="en-US" sz="1200" b="0" kern="1200" dirty="0" err="1">
                <a:solidFill>
                  <a:schemeClr val="tx1"/>
                </a:solidFill>
                <a:effectLst/>
                <a:latin typeface="+mn-lt"/>
                <a:ea typeface="+mn-ea"/>
                <a:cs typeface="+mn-cs"/>
              </a:rPr>
              <a:t>acceso</a:t>
            </a:r>
            <a:r>
              <a:rPr lang="en-US" sz="1200" b="0" kern="1200" dirty="0">
                <a:solidFill>
                  <a:schemeClr val="tx1"/>
                </a:solidFill>
                <a:effectLst/>
                <a:latin typeface="+mn-lt"/>
                <a:ea typeface="+mn-ea"/>
                <a:cs typeface="+mn-cs"/>
              </a:rPr>
              <a:t> a mercados </a:t>
            </a:r>
            <a:r>
              <a:rPr lang="en-US" sz="1200" b="0" kern="1200" dirty="0" err="1">
                <a:solidFill>
                  <a:schemeClr val="tx1"/>
                </a:solidFill>
                <a:effectLst/>
                <a:latin typeface="+mn-lt"/>
                <a:ea typeface="+mn-ea"/>
                <a:cs typeface="+mn-cs"/>
              </a:rPr>
              <a:t>internacionales</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Lecciones</a:t>
            </a:r>
            <a:r>
              <a:rPr lang="en-US" sz="1200" b="1" kern="1200" dirty="0">
                <a:solidFill>
                  <a:schemeClr val="tx1"/>
                </a:solidFill>
                <a:effectLst/>
                <a:latin typeface="+mn-lt"/>
                <a:ea typeface="+mn-ea"/>
                <a:cs typeface="+mn-cs"/>
              </a:rPr>
              <a:t> del </a:t>
            </a:r>
            <a:r>
              <a:rPr lang="en-US" sz="1200" b="1" kern="1200" dirty="0" err="1">
                <a:solidFill>
                  <a:schemeClr val="tx1"/>
                </a:solidFill>
                <a:effectLst/>
                <a:latin typeface="+mn-lt"/>
                <a:ea typeface="+mn-ea"/>
                <a:cs typeface="+mn-cs"/>
              </a:rPr>
              <a:t>contexto</a:t>
            </a:r>
            <a:r>
              <a:rPr lang="en-US" sz="1200" b="1" kern="1200" dirty="0">
                <a:solidFill>
                  <a:schemeClr val="tx1"/>
                </a:solidFill>
                <a:effectLst/>
                <a:latin typeface="+mn-lt"/>
                <a:ea typeface="+mn-ea"/>
                <a:cs typeface="+mn-cs"/>
              </a:rPr>
              <a:t> regional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Qué</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funcionó</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otros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países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Chile (</a:t>
            </a:r>
            <a:r>
              <a:rPr lang="en-US" sz="1200" b="1" kern="1200" dirty="0" err="1">
                <a:solidFill>
                  <a:schemeClr val="tx1"/>
                </a:solidFill>
                <a:effectLst/>
                <a:latin typeface="+mn-lt"/>
                <a:ea typeface="+mn-ea"/>
                <a:cs typeface="+mn-cs"/>
              </a:rPr>
              <a:t>referencia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positiva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Independencia</a:t>
            </a:r>
            <a:r>
              <a:rPr lang="en-US" sz="1200" b="0" kern="1200" dirty="0">
                <a:solidFill>
                  <a:schemeClr val="tx1"/>
                </a:solidFill>
                <a:effectLst/>
                <a:latin typeface="+mn-lt"/>
                <a:ea typeface="+mn-ea"/>
                <a:cs typeface="+mn-cs"/>
              </a:rPr>
              <a:t> del Banco Central (ley de 1989)</a:t>
            </a:r>
          </a:p>
          <a:p>
            <a:r>
              <a:rPr lang="en-US" sz="1200" b="0" kern="1200" dirty="0">
                <a:solidFill>
                  <a:schemeClr val="tx1"/>
                </a:solidFill>
                <a:effectLst/>
                <a:latin typeface="+mn-lt"/>
                <a:ea typeface="+mn-ea"/>
                <a:cs typeface="+mn-cs"/>
              </a:rPr>
              <a:t>Regla fiscal </a:t>
            </a:r>
            <a:r>
              <a:rPr lang="en-US" sz="1200" b="0" kern="1200" dirty="0" err="1">
                <a:solidFill>
                  <a:schemeClr val="tx1"/>
                </a:solidFill>
                <a:effectLst/>
                <a:latin typeface="+mn-lt"/>
                <a:ea typeface="+mn-ea"/>
                <a:cs typeface="+mn-cs"/>
              </a:rPr>
              <a:t>estructural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ahorro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tiempos</a:t>
            </a:r>
            <a:r>
              <a:rPr lang="en-US" sz="1200" b="0" kern="1200" dirty="0">
                <a:solidFill>
                  <a:schemeClr val="tx1"/>
                </a:solidFill>
                <a:effectLst/>
                <a:latin typeface="+mn-lt"/>
                <a:ea typeface="+mn-ea"/>
                <a:cs typeface="+mn-cs"/>
              </a:rPr>
              <a:t> buenos)</a:t>
            </a: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(30+ </a:t>
            </a:r>
            <a:r>
              <a:rPr lang="en-US" sz="1200" b="0" kern="1200" dirty="0" err="1">
                <a:solidFill>
                  <a:schemeClr val="tx1"/>
                </a:solidFill>
                <a:effectLst/>
                <a:latin typeface="+mn-lt"/>
                <a:ea typeface="+mn-ea"/>
                <a:cs typeface="+mn-cs"/>
              </a:rPr>
              <a:t>tratados</a:t>
            </a:r>
            <a:r>
              <a:rPr lang="en-US" sz="1200" b="0" kern="1200" dirty="0">
                <a:solidFill>
                  <a:schemeClr val="tx1"/>
                </a:solidFill>
                <a:effectLst/>
                <a:latin typeface="+mn-lt"/>
                <a:ea typeface="+mn-ea"/>
                <a:cs typeface="+mn-cs"/>
              </a:rPr>
              <a:t> de libre </a:t>
            </a:r>
            <a:r>
              <a:rPr lang="en-US" sz="1200" b="0" kern="1200" dirty="0" err="1">
                <a:solidFill>
                  <a:schemeClr val="tx1"/>
                </a:solidFill>
                <a:effectLst/>
                <a:latin typeface="+mn-lt"/>
                <a:ea typeface="+mn-ea"/>
                <a:cs typeface="+mn-cs"/>
              </a:rPr>
              <a:t>comercio</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Único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alcanzó</a:t>
            </a:r>
            <a:r>
              <a:rPr lang="en-US" sz="1200" b="0" kern="1200" dirty="0">
                <a:solidFill>
                  <a:schemeClr val="tx1"/>
                </a:solidFill>
                <a:effectLst/>
                <a:latin typeface="+mn-lt"/>
                <a:ea typeface="+mn-ea"/>
                <a:cs typeface="+mn-cs"/>
              </a:rPr>
              <a:t> alto </a:t>
            </a:r>
            <a:r>
              <a:rPr lang="en-US" sz="1200" b="0" kern="1200" dirty="0" err="1">
                <a:solidFill>
                  <a:schemeClr val="tx1"/>
                </a:solidFill>
                <a:effectLst/>
                <a:latin typeface="+mn-lt"/>
                <a:ea typeface="+mn-ea"/>
                <a:cs typeface="+mn-cs"/>
              </a:rPr>
              <a:t>ingreso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Uruguay (</a:t>
            </a:r>
            <a:r>
              <a:rPr lang="en-US" sz="1200" b="1" kern="1200" dirty="0" err="1">
                <a:solidFill>
                  <a:schemeClr val="tx1"/>
                </a:solidFill>
                <a:effectLst/>
                <a:latin typeface="+mn-lt"/>
                <a:ea typeface="+mn-ea"/>
                <a:cs typeface="+mn-cs"/>
              </a:rPr>
              <a:t>vecino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exitoso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Pragmatismo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político</a:t>
            </a:r>
            <a:r>
              <a:rPr lang="en-US" sz="1200" b="0" kern="1200" dirty="0">
                <a:solidFill>
                  <a:schemeClr val="tx1"/>
                </a:solidFill>
                <a:effectLst/>
                <a:latin typeface="+mn-lt"/>
                <a:ea typeface="+mn-ea"/>
                <a:cs typeface="+mn-cs"/>
              </a:rPr>
              <a:t> (sin </a:t>
            </a:r>
            <a:r>
              <a:rPr lang="en-US" sz="1200" b="0" kern="1200" dirty="0" err="1">
                <a:solidFill>
                  <a:schemeClr val="tx1"/>
                </a:solidFill>
                <a:effectLst/>
                <a:latin typeface="+mn-lt"/>
                <a:ea typeface="+mn-ea"/>
                <a:cs typeface="+mn-cs"/>
              </a:rPr>
              <a:t>populismo</a:t>
            </a:r>
            <a:r>
              <a:rPr lang="en-US" sz="1200" b="0" kern="1200" dirty="0">
                <a:solidFill>
                  <a:schemeClr val="tx1"/>
                </a:solidFill>
                <a:effectLst/>
                <a:latin typeface="+mn-lt"/>
                <a:ea typeface="+mn-ea"/>
                <a:cs typeface="+mn-cs"/>
              </a:rPr>
              <a:t> extremo)</a:t>
            </a:r>
          </a:p>
          <a:p>
            <a:r>
              <a:rPr lang="en-US" sz="1200" b="0" kern="1200" dirty="0">
                <a:solidFill>
                  <a:schemeClr val="tx1"/>
                </a:solidFill>
                <a:effectLst/>
                <a:latin typeface="+mn-lt"/>
                <a:ea typeface="+mn-ea"/>
                <a:cs typeface="+mn-cs"/>
              </a:rPr>
              <a:t>Respeto a </a:t>
            </a:r>
            <a:r>
              <a:rPr lang="en-US" sz="1200" b="0" kern="1200" dirty="0" err="1">
                <a:solidFill>
                  <a:schemeClr val="tx1"/>
                </a:solidFill>
                <a:effectLst/>
                <a:latin typeface="+mn-lt"/>
                <a:ea typeface="+mn-ea"/>
                <a:cs typeface="+mn-cs"/>
              </a:rPr>
              <a:t>contratos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seguridad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jurídica</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Diversificación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turismo, </a:t>
            </a:r>
            <a:r>
              <a:rPr lang="en-US" sz="1200" b="0" kern="1200" dirty="0" err="1">
                <a:solidFill>
                  <a:schemeClr val="tx1"/>
                </a:solidFill>
                <a:effectLst/>
                <a:latin typeface="+mn-lt"/>
                <a:ea typeface="+mn-ea"/>
                <a:cs typeface="+mn-cs"/>
              </a:rPr>
              <a:t>servicios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tecnología</a:t>
            </a:r>
            <a:r>
              <a:rPr lang="en-US" sz="1200" b="0" kern="1200" dirty="0">
                <a:solidFill>
                  <a:schemeClr val="tx1"/>
                </a:solidFill>
                <a:effectLst/>
                <a:latin typeface="+mn-lt"/>
                <a:ea typeface="+mn-ea"/>
                <a:cs typeface="+mn-cs"/>
              </a:rPr>
              <a:t>)</a:t>
            </a: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Alta </a:t>
            </a:r>
            <a:r>
              <a:rPr lang="en-US" sz="1200" b="0" kern="1200" dirty="0" err="1">
                <a:solidFill>
                  <a:schemeClr val="tx1"/>
                </a:solidFill>
                <a:effectLst/>
                <a:latin typeface="+mn-lt"/>
                <a:ea typeface="+mn-ea"/>
                <a:cs typeface="+mn-cs"/>
              </a:rPr>
              <a:t>calidad</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vida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Colombia (</a:t>
            </a:r>
            <a:r>
              <a:rPr lang="en-US" sz="1200" b="1" kern="1200" dirty="0" err="1">
                <a:solidFill>
                  <a:schemeClr val="tx1"/>
                </a:solidFill>
                <a:effectLst/>
                <a:latin typeface="+mn-lt"/>
                <a:ea typeface="+mn-ea"/>
                <a:cs typeface="+mn-cs"/>
              </a:rPr>
              <a:t>caso</a:t>
            </a:r>
            <a:r>
              <a:rPr lang="en-US" sz="1200" b="1" kern="1200" dirty="0">
                <a:solidFill>
                  <a:schemeClr val="tx1"/>
                </a:solidFill>
                <a:effectLst/>
                <a:latin typeface="+mn-lt"/>
                <a:ea typeface="+mn-ea"/>
                <a:cs typeface="+mn-cs"/>
              </a:rPr>
              <a:t> de </a:t>
            </a:r>
            <a:r>
              <a:rPr lang="en-US" sz="1200" b="1" kern="1200" dirty="0" err="1">
                <a:solidFill>
                  <a:schemeClr val="tx1"/>
                </a:solidFill>
                <a:effectLst/>
                <a:latin typeface="+mn-lt"/>
                <a:ea typeface="+mn-ea"/>
                <a:cs typeface="+mn-cs"/>
              </a:rPr>
              <a:t>superación</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Ortodoxia</a:t>
            </a:r>
            <a:r>
              <a:rPr lang="en-US" sz="1200" b="0" kern="1200" dirty="0">
                <a:solidFill>
                  <a:schemeClr val="tx1"/>
                </a:solidFill>
                <a:effectLst/>
                <a:latin typeface="+mn-lt"/>
                <a:ea typeface="+mn-ea"/>
                <a:cs typeface="+mn-cs"/>
              </a:rPr>
              <a:t> macro </a:t>
            </a:r>
            <a:r>
              <a:rPr lang="en-US" sz="1200" b="0" kern="1200" dirty="0" err="1">
                <a:solidFill>
                  <a:schemeClr val="tx1"/>
                </a:solidFill>
                <a:effectLst/>
                <a:latin typeface="+mn-lt"/>
                <a:ea typeface="+mn-ea"/>
                <a:cs typeface="+mn-cs"/>
              </a:rPr>
              <a:t>pese</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conflicto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armado</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Apertura </a:t>
            </a:r>
            <a:r>
              <a:rPr lang="en-US" sz="1200" b="0" kern="1200" dirty="0" err="1">
                <a:solidFill>
                  <a:schemeClr val="tx1"/>
                </a:solidFill>
                <a:effectLst/>
                <a:latin typeface="+mn-lt"/>
                <a:ea typeface="+mn-ea"/>
                <a:cs typeface="+mn-cs"/>
              </a:rPr>
              <a:t>comercial</a:t>
            </a:r>
            <a:r>
              <a:rPr lang="en-US" sz="1200" b="0" kern="1200" dirty="0">
                <a:solidFill>
                  <a:schemeClr val="tx1"/>
                </a:solidFill>
                <a:effectLst/>
                <a:latin typeface="+mn-lt"/>
                <a:ea typeface="+mn-ea"/>
                <a:cs typeface="+mn-cs"/>
              </a:rPr>
              <a:t> (TLC con USA, UE)</a:t>
            </a:r>
          </a:p>
          <a:p>
            <a:r>
              <a:rPr lang="en-US" sz="1200" b="0" kern="1200" dirty="0">
                <a:solidFill>
                  <a:schemeClr val="tx1"/>
                </a:solidFill>
                <a:effectLst/>
                <a:latin typeface="+mn-lt"/>
                <a:ea typeface="+mn-ea"/>
                <a:cs typeface="+mn-cs"/>
              </a:rPr>
              <a:t>Banco central </a:t>
            </a:r>
            <a:r>
              <a:rPr lang="en-US" sz="1200" b="0" kern="1200" dirty="0" err="1">
                <a:solidFill>
                  <a:schemeClr val="tx1"/>
                </a:solidFill>
                <a:effectLst/>
                <a:latin typeface="+mn-lt"/>
                <a:ea typeface="+mn-ea"/>
                <a:cs typeface="+mn-cs"/>
              </a:rPr>
              <a:t>independiente</a:t>
            </a:r>
            <a:r>
              <a:rPr lang="en-US" sz="1200" b="0" kern="1200" dirty="0">
                <a:solidFill>
                  <a:schemeClr val="tx1"/>
                </a:solidFill>
                <a:effectLst/>
                <a:latin typeface="+mn-lt"/>
                <a:ea typeface="+mn-ea"/>
                <a:cs typeface="+mn-cs"/>
              </a:rPr>
              <a:t>, meta de </a:t>
            </a:r>
            <a:r>
              <a:rPr lang="en-US" sz="1200" b="0" kern="1200" dirty="0" err="1">
                <a:solidFill>
                  <a:schemeClr val="tx1"/>
                </a:solidFill>
                <a:effectLst/>
                <a:latin typeface="+mn-lt"/>
                <a:ea typeface="+mn-ea"/>
                <a:cs typeface="+mn-cs"/>
              </a:rPr>
              <a:t>inflación</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Resultado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Estabilización</a:t>
            </a:r>
            <a:r>
              <a:rPr lang="en-US" sz="1200" b="0" kern="1200" dirty="0">
                <a:solidFill>
                  <a:schemeClr val="tx1"/>
                </a:solidFill>
                <a:effectLst/>
                <a:latin typeface="+mn-lt"/>
                <a:ea typeface="+mn-ea"/>
                <a:cs typeface="+mn-cs"/>
              </a:rPr>
              <a:t> y </a:t>
            </a:r>
            <a:r>
              <a:rPr lang="en-US" sz="1200" b="0" kern="1200" dirty="0" err="1">
                <a:solidFill>
                  <a:schemeClr val="tx1"/>
                </a:solidFill>
                <a:effectLst/>
                <a:latin typeface="+mn-lt"/>
                <a:ea typeface="+mn-ea"/>
                <a:cs typeface="+mn-cs"/>
              </a:rPr>
              <a:t>crecimiento</a:t>
            </a:r>
            <a:r>
              <a:rPr lang="en-US" sz="1200" b="0" kern="1200" dirty="0">
                <a:solidFill>
                  <a:schemeClr val="tx1"/>
                </a:solidFill>
                <a:effectLst/>
                <a:latin typeface="+mn-lt"/>
                <a:ea typeface="+mn-ea"/>
                <a:cs typeface="+mn-cs"/>
              </a:rPr>
              <a:t> 2000-2020</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Brasil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gigante</a:t>
            </a:r>
            <a:r>
              <a:rPr lang="en-US" sz="1200" b="1" kern="1200" dirty="0">
                <a:solidFill>
                  <a:schemeClr val="tx1"/>
                </a:solidFill>
                <a:effectLst/>
                <a:latin typeface="+mn-lt"/>
                <a:ea typeface="+mn-ea"/>
                <a:cs typeface="+mn-cs"/>
              </a:rPr>
              <a:t> con pies de barro):</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Reformas</a:t>
            </a:r>
            <a:r>
              <a:rPr lang="en-US" sz="1200" b="0" kern="1200" dirty="0">
                <a:solidFill>
                  <a:schemeClr val="tx1"/>
                </a:solidFill>
                <a:effectLst/>
                <a:latin typeface="+mn-lt"/>
                <a:ea typeface="+mn-ea"/>
                <a:cs typeface="+mn-cs"/>
              </a:rPr>
              <a:t> Lula 1.0 (</a:t>
            </a:r>
            <a:r>
              <a:rPr lang="en-US" sz="1200" b="0" kern="1200" dirty="0" err="1">
                <a:solidFill>
                  <a:schemeClr val="tx1"/>
                </a:solidFill>
                <a:effectLst/>
                <a:latin typeface="+mn-lt"/>
                <a:ea typeface="+mn-ea"/>
                <a:cs typeface="+mn-cs"/>
              </a:rPr>
              <a:t>responsabilidad</a:t>
            </a:r>
            <a:r>
              <a:rPr lang="en-US" sz="1200" b="0" kern="1200" dirty="0">
                <a:solidFill>
                  <a:schemeClr val="tx1"/>
                </a:solidFill>
                <a:effectLst/>
                <a:latin typeface="+mn-lt"/>
                <a:ea typeface="+mn-ea"/>
                <a:cs typeface="+mn-cs"/>
              </a:rPr>
              <a:t> fiscal + </a:t>
            </a:r>
            <a:r>
              <a:rPr lang="en-US" sz="1200" b="0" kern="1200" dirty="0" err="1">
                <a:solidFill>
                  <a:schemeClr val="tx1"/>
                </a:solidFill>
                <a:effectLst/>
                <a:latin typeface="+mn-lt"/>
                <a:ea typeface="+mn-ea"/>
                <a:cs typeface="+mn-cs"/>
              </a:rPr>
              <a:t>programas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sociales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Dilma: Gasto </a:t>
            </a:r>
            <a:r>
              <a:rPr lang="en-US" sz="1200" b="0" kern="1200" dirty="0" err="1">
                <a:solidFill>
                  <a:schemeClr val="tx1"/>
                </a:solidFill>
                <a:effectLst/>
                <a:latin typeface="+mn-lt"/>
                <a:ea typeface="+mn-ea"/>
                <a:cs typeface="+mn-cs"/>
              </a:rPr>
              <a:t>excesivo</a:t>
            </a:r>
            <a:r>
              <a:rPr lang="en-US" sz="1200" b="0" kern="1200" dirty="0">
                <a:solidFill>
                  <a:schemeClr val="tx1"/>
                </a:solidFill>
                <a:effectLst/>
                <a:latin typeface="+mn-lt"/>
                <a:ea typeface="+mn-ea"/>
                <a:cs typeface="+mn-cs"/>
              </a:rPr>
              <a:t>, crisis 2014-2016</a:t>
            </a:r>
          </a:p>
          <a:p>
            <a:r>
              <a:rPr lang="en-US" sz="1200" b="0" kern="1200" dirty="0" err="1">
                <a:solidFill>
                  <a:schemeClr val="tx1"/>
                </a:solidFill>
                <a:effectLst/>
                <a:latin typeface="+mn-lt"/>
                <a:ea typeface="+mn-ea"/>
                <a:cs typeface="+mn-cs"/>
              </a:rPr>
              <a:t>Lección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Incluso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tamaño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sufre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cuando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abandona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ortodoxia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paradoja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argentina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en</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contexto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latinoamericano</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mejores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condiciones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iniciales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la </a:t>
            </a:r>
            <a:r>
              <a:rPr lang="en-US" sz="1200" b="1" kern="1200" dirty="0" err="1">
                <a:solidFill>
                  <a:schemeClr val="tx1"/>
                </a:solidFill>
                <a:effectLst/>
                <a:latin typeface="+mn-lt"/>
                <a:ea typeface="+mn-ea"/>
                <a:cs typeface="+mn-cs"/>
              </a:rPr>
              <a:t>mayoría</a:t>
            </a:r>
            <a:r>
              <a:rPr lang="en-US" sz="1200" b="1" kern="1200" dirty="0">
                <a:solidFill>
                  <a:schemeClr val="tx1"/>
                </a:solidFill>
                <a:effectLst/>
                <a:latin typeface="+mn-lt"/>
                <a:ea typeface="+mn-ea"/>
                <a:cs typeface="+mn-cs"/>
              </a:rPr>
              <a:t> de Latam:</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Mayor </a:t>
            </a:r>
            <a:r>
              <a:rPr lang="en-US" sz="1200" b="0" kern="1200" dirty="0" err="1">
                <a:solidFill>
                  <a:schemeClr val="tx1"/>
                </a:solidFill>
                <a:effectLst/>
                <a:latin typeface="+mn-lt"/>
                <a:ea typeface="+mn-ea"/>
                <a:cs typeface="+mn-cs"/>
              </a:rPr>
              <a:t>ingreso</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r>
              <a:rPr lang="en-US" sz="1200" b="0" kern="1200" dirty="0">
                <a:solidFill>
                  <a:schemeClr val="tx1"/>
                </a:solidFill>
                <a:effectLst/>
                <a:latin typeface="+mn-lt"/>
                <a:ea typeface="+mn-ea"/>
                <a:cs typeface="+mn-cs"/>
              </a:rPr>
              <a:t> histórico</a:t>
            </a:r>
          </a:p>
          <a:p>
            <a:r>
              <a:rPr lang="en-US" sz="1200" b="0" kern="1200" dirty="0">
                <a:solidFill>
                  <a:schemeClr val="tx1"/>
                </a:solidFill>
                <a:effectLst/>
                <a:latin typeface="+mn-lt"/>
                <a:ea typeface="+mn-ea"/>
                <a:cs typeface="+mn-cs"/>
              </a:rPr>
              <a:t>Mejor </a:t>
            </a:r>
            <a:r>
              <a:rPr lang="en-US" sz="1200" b="0" kern="1200" dirty="0" err="1">
                <a:solidFill>
                  <a:schemeClr val="tx1"/>
                </a:solidFill>
                <a:effectLst/>
                <a:latin typeface="+mn-lt"/>
                <a:ea typeface="+mn-ea"/>
                <a:cs typeface="+mn-cs"/>
              </a:rPr>
              <a:t>educación</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Menos </a:t>
            </a:r>
            <a:r>
              <a:rPr lang="en-US" sz="1200" b="0" kern="1200" dirty="0" err="1">
                <a:solidFill>
                  <a:schemeClr val="tx1"/>
                </a:solidFill>
                <a:effectLst/>
                <a:latin typeface="+mn-lt"/>
                <a:ea typeface="+mn-ea"/>
                <a:cs typeface="+mn-cs"/>
              </a:rPr>
              <a:t>desigualdad</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Brasil</a:t>
            </a:r>
            <a:r>
              <a:rPr lang="en-US" sz="1200" b="0" kern="1200" dirty="0">
                <a:solidFill>
                  <a:schemeClr val="tx1"/>
                </a:solidFill>
                <a:effectLst/>
                <a:latin typeface="+mn-lt"/>
                <a:ea typeface="+mn-ea"/>
                <a:cs typeface="+mn-cs"/>
              </a:rPr>
              <a:t>/México</a:t>
            </a:r>
          </a:p>
          <a:p>
            <a:r>
              <a:rPr lang="en-US" sz="1200" b="0" kern="1200" dirty="0">
                <a:solidFill>
                  <a:schemeClr val="tx1"/>
                </a:solidFill>
                <a:effectLst/>
                <a:latin typeface="+mn-lt"/>
                <a:ea typeface="+mn-ea"/>
                <a:cs typeface="+mn-cs"/>
              </a:rPr>
              <a:t>Más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per </a:t>
            </a:r>
            <a:r>
              <a:rPr lang="en-US" sz="1200" b="0" kern="1200" dirty="0" err="1">
                <a:solidFill>
                  <a:schemeClr val="tx1"/>
                </a:solidFill>
                <a:effectLst/>
                <a:latin typeface="+mn-lt"/>
                <a:ea typeface="+mn-ea"/>
                <a:cs typeface="+mn-cs"/>
              </a:rPr>
              <a:t>cápita</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Pero </a:t>
            </a:r>
            <a:r>
              <a:rPr lang="en-US" sz="1200" b="1" kern="1200" dirty="0" err="1">
                <a:solidFill>
                  <a:schemeClr val="tx1"/>
                </a:solidFill>
                <a:effectLst/>
                <a:latin typeface="+mn-lt"/>
                <a:ea typeface="+mn-ea"/>
                <a:cs typeface="+mn-cs"/>
              </a:rPr>
              <a:t>tuvo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peor</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desempeño</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que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vecinos</a:t>
            </a:r>
            <a:r>
              <a:rPr lang="en-US" sz="1200" b="1" kern="1200" dirty="0">
                <a:solidFill>
                  <a:schemeClr val="tx1"/>
                </a:solidFill>
                <a:effectLst/>
                <a:latin typeface="+mn-lt"/>
                <a:ea typeface="+mn-ea"/>
                <a:cs typeface="+mn-cs"/>
              </a:rPr>
              <a:t> con </a:t>
            </a:r>
            <a:r>
              <a:rPr lang="en-US" sz="1200" b="1" kern="1200" dirty="0" err="1">
                <a:solidFill>
                  <a:schemeClr val="tx1"/>
                </a:solidFill>
                <a:effectLst/>
                <a:latin typeface="+mn-lt"/>
                <a:ea typeface="+mn-ea"/>
                <a:cs typeface="+mn-cs"/>
              </a:rPr>
              <a:t>menos</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ventajas</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Uruguay sin </a:t>
            </a:r>
            <a:r>
              <a:rPr lang="en-US" sz="1200" b="0" kern="1200" dirty="0" err="1">
                <a:solidFill>
                  <a:schemeClr val="tx1"/>
                </a:solidFill>
                <a:effectLst/>
                <a:latin typeface="+mn-lt"/>
                <a:ea typeface="+mn-ea"/>
                <a:cs typeface="+mn-cs"/>
              </a:rPr>
              <a:t>recursos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energéticos</a:t>
            </a:r>
            <a:r>
              <a:rPr lang="en-US" sz="1200" b="0" kern="1200" dirty="0">
                <a:solidFill>
                  <a:schemeClr val="tx1"/>
                </a:solidFill>
                <a:effectLst/>
                <a:latin typeface="+mn-lt"/>
                <a:ea typeface="+mn-ea"/>
                <a:cs typeface="+mn-cs"/>
              </a:rPr>
              <a:t> la </a:t>
            </a:r>
            <a:r>
              <a:rPr lang="en-US" sz="1200" b="0" kern="1200" dirty="0" err="1">
                <a:solidFill>
                  <a:schemeClr val="tx1"/>
                </a:solidFill>
                <a:effectLst/>
                <a:latin typeface="+mn-lt"/>
                <a:ea typeface="+mn-ea"/>
                <a:cs typeface="+mn-cs"/>
              </a:rPr>
              <a:t>supera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Chile sin </a:t>
            </a:r>
            <a:r>
              <a:rPr lang="en-US" sz="1200" b="0" kern="1200" dirty="0" err="1">
                <a:solidFill>
                  <a:schemeClr val="tx1"/>
                </a:solidFill>
                <a:effectLst/>
                <a:latin typeface="+mn-lt"/>
                <a:ea typeface="+mn-ea"/>
                <a:cs typeface="+mn-cs"/>
              </a:rPr>
              <a:t>agro</a:t>
            </a:r>
            <a:r>
              <a:rPr lang="en-US" sz="1200" b="0" kern="1200" dirty="0">
                <a:solidFill>
                  <a:schemeClr val="tx1"/>
                </a:solidFill>
                <a:effectLst/>
                <a:latin typeface="+mn-lt"/>
                <a:ea typeface="+mn-ea"/>
                <a:cs typeface="+mn-cs"/>
              </a:rPr>
              <a:t> comparable la </a:t>
            </a:r>
            <a:r>
              <a:rPr lang="en-US" sz="1200" b="0" kern="1200" dirty="0" err="1">
                <a:solidFill>
                  <a:schemeClr val="tx1"/>
                </a:solidFill>
                <a:effectLst/>
                <a:latin typeface="+mn-lt"/>
                <a:ea typeface="+mn-ea"/>
                <a:cs typeface="+mn-cs"/>
              </a:rPr>
              <a:t>supera</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Colombia con </a:t>
            </a:r>
            <a:r>
              <a:rPr lang="en-US" sz="1200" b="0" kern="1200" dirty="0" err="1">
                <a:solidFill>
                  <a:schemeClr val="tx1"/>
                </a:solidFill>
                <a:effectLst/>
                <a:latin typeface="+mn-lt"/>
                <a:ea typeface="+mn-ea"/>
                <a:cs typeface="+mn-cs"/>
              </a:rPr>
              <a:t>guerra</a:t>
            </a:r>
            <a:r>
              <a:rPr lang="en-US" sz="1200" b="0" kern="1200" dirty="0">
                <a:solidFill>
                  <a:schemeClr val="tx1"/>
                </a:solidFill>
                <a:effectLst/>
                <a:latin typeface="+mn-lt"/>
                <a:ea typeface="+mn-ea"/>
                <a:cs typeface="+mn-cs"/>
              </a:rPr>
              <a:t> interna </a:t>
            </a:r>
            <a:r>
              <a:rPr lang="en-US" sz="1200" b="0" kern="1200" dirty="0" err="1">
                <a:solidFill>
                  <a:schemeClr val="tx1"/>
                </a:solidFill>
                <a:effectLst/>
                <a:latin typeface="+mn-lt"/>
                <a:ea typeface="+mn-ea"/>
                <a:cs typeface="+mn-cs"/>
              </a:rPr>
              <a:t>tuvo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estabilidad</a:t>
            </a:r>
            <a:r>
              <a:rPr lang="en-US" sz="1200" b="0" kern="1200" dirty="0">
                <a:solidFill>
                  <a:schemeClr val="tx1"/>
                </a:solidFill>
                <a:effectLst/>
                <a:latin typeface="+mn-lt"/>
                <a:ea typeface="+mn-ea"/>
                <a:cs typeface="+mn-cs"/>
              </a:rPr>
              <a:t> macro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brutal</a:t>
            </a:r>
            <a:r>
              <a:rPr lang="en-US" sz="1200" b="0" kern="1200" dirty="0">
                <a:solidFill>
                  <a:schemeClr val="tx1"/>
                </a:solidFill>
                <a:effectLst/>
                <a:latin typeface="+mn-lt"/>
                <a:ea typeface="+mn-ea"/>
                <a:cs typeface="+mn-cs"/>
              </a:rPr>
              <a:t>: El </a:t>
            </a:r>
            <a:r>
              <a:rPr lang="en-US" sz="1200" b="0" kern="1200" dirty="0" err="1">
                <a:solidFill>
                  <a:schemeClr val="tx1"/>
                </a:solidFill>
                <a:effectLst/>
                <a:latin typeface="+mn-lt"/>
                <a:ea typeface="+mn-ea"/>
                <a:cs typeface="+mn-cs"/>
              </a:rPr>
              <a:t>problema</a:t>
            </a:r>
            <a:r>
              <a:rPr lang="en-US" sz="1200" b="0" kern="1200" dirty="0">
                <a:solidFill>
                  <a:schemeClr val="tx1"/>
                </a:solidFill>
                <a:effectLst/>
                <a:latin typeface="+mn-lt"/>
                <a:ea typeface="+mn-ea"/>
                <a:cs typeface="+mn-cs"/>
              </a:rPr>
              <a:t> de Argentina </a:t>
            </a:r>
            <a:r>
              <a:rPr lang="en-US" sz="1200" b="1" kern="1200" dirty="0">
                <a:solidFill>
                  <a:schemeClr val="tx1"/>
                </a:solidFill>
                <a:effectLst/>
                <a:latin typeface="+mn-lt"/>
                <a:ea typeface="+mn-ea"/>
                <a:cs typeface="+mn-cs"/>
              </a:rPr>
              <a:t>no es </a:t>
            </a:r>
            <a:r>
              <a:rPr lang="en-US" sz="1200" b="1"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(no </a:t>
            </a:r>
            <a:r>
              <a:rPr lang="en-US" sz="1200" b="0" kern="1200" dirty="0" err="1">
                <a:solidFill>
                  <a:schemeClr val="tx1"/>
                </a:solidFill>
                <a:effectLst/>
                <a:latin typeface="+mn-lt"/>
                <a:ea typeface="+mn-ea"/>
                <a:cs typeface="+mn-cs"/>
              </a:rPr>
              <a:t>está</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condenada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 </a:t>
            </a:r>
            <a:r>
              <a:rPr lang="en-US" sz="1200" b="1" kern="1200" dirty="0">
                <a:solidFill>
                  <a:schemeClr val="tx1"/>
                </a:solidFill>
                <a:effectLst/>
                <a:latin typeface="+mn-lt"/>
                <a:ea typeface="+mn-ea"/>
                <a:cs typeface="+mn-cs"/>
              </a:rPr>
              <a:t>es </a:t>
            </a:r>
            <a:r>
              <a:rPr lang="en-US" sz="1200" b="1" kern="1200" dirty="0" err="1">
                <a:solidFill>
                  <a:schemeClr val="tx1"/>
                </a:solidFill>
                <a:effectLst/>
                <a:latin typeface="+mn-lt"/>
                <a:ea typeface="+mn-ea"/>
                <a:cs typeface="+mn-cs"/>
              </a:rPr>
              <a:t>argentino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cultura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política</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Divergencia</a:t>
            </a:r>
            <a:r>
              <a:rPr lang="en-US" sz="1200" b="1" kern="1200" dirty="0">
                <a:solidFill>
                  <a:schemeClr val="tx1"/>
                </a:solidFill>
                <a:effectLst/>
                <a:latin typeface="+mn-lt"/>
                <a:ea typeface="+mn-ea"/>
                <a:cs typeface="+mn-cs"/>
              </a:rPr>
              <a:t> temporal</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1960-1980</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relativamente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mejor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promedio</a:t>
            </a:r>
            <a:r>
              <a:rPr lang="en-US" sz="1200" b="0" kern="1200" dirty="0">
                <a:solidFill>
                  <a:schemeClr val="tx1"/>
                </a:solidFill>
                <a:effectLst/>
                <a:latin typeface="+mn-lt"/>
                <a:ea typeface="+mn-ea"/>
                <a:cs typeface="+mn-cs"/>
              </a:rPr>
              <a:t> Latam</a:t>
            </a:r>
          </a:p>
          <a:p>
            <a:r>
              <a:rPr lang="en-US" sz="1200" b="1" kern="1200" dirty="0">
                <a:solidFill>
                  <a:schemeClr val="tx1"/>
                </a:solidFill>
                <a:effectLst/>
                <a:latin typeface="+mn-lt"/>
                <a:ea typeface="+mn-ea"/>
                <a:cs typeface="+mn-cs"/>
              </a:rPr>
              <a:t>1980-2000</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Convergencia</a:t>
            </a:r>
            <a:r>
              <a:rPr lang="en-US" sz="1200" b="0" kern="1200" dirty="0">
                <a:solidFill>
                  <a:schemeClr val="tx1"/>
                </a:solidFill>
                <a:effectLst/>
                <a:latin typeface="+mn-lt"/>
                <a:ea typeface="+mn-ea"/>
                <a:cs typeface="+mn-cs"/>
              </a:rPr>
              <a:t> (crisis de </a:t>
            </a:r>
            <a:r>
              <a:rPr lang="en-US" sz="1200" b="0" kern="1200" dirty="0" err="1">
                <a:solidFill>
                  <a:schemeClr val="tx1"/>
                </a:solidFill>
                <a:effectLst/>
                <a:latin typeface="+mn-lt"/>
                <a:ea typeface="+mn-ea"/>
                <a:cs typeface="+mn-cs"/>
              </a:rPr>
              <a:t>deuda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afecta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todos</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2000-2015</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(Latam </a:t>
            </a:r>
            <a:r>
              <a:rPr lang="en-US" sz="1200" b="0" kern="1200" dirty="0" err="1">
                <a:solidFill>
                  <a:schemeClr val="tx1"/>
                </a:solidFill>
                <a:effectLst/>
                <a:latin typeface="+mn-lt"/>
                <a:ea typeface="+mn-ea"/>
                <a:cs typeface="+mn-cs"/>
              </a:rPr>
              <a:t>mejora</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estanca</a:t>
            </a:r>
            <a:r>
              <a:rPr lang="en-US" sz="1200" b="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2015-2023</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Divergencia</a:t>
            </a:r>
            <a:r>
              <a:rPr lang="en-US" sz="1200" b="0" kern="1200" dirty="0">
                <a:solidFill>
                  <a:schemeClr val="tx1"/>
                </a:solidFill>
                <a:effectLst/>
                <a:latin typeface="+mn-lt"/>
                <a:ea typeface="+mn-ea"/>
                <a:cs typeface="+mn-cs"/>
              </a:rPr>
              <a:t> extrema (crisis </a:t>
            </a:r>
            <a:r>
              <a:rPr lang="en-US" sz="1200" b="0" kern="1200" dirty="0" err="1">
                <a:solidFill>
                  <a:schemeClr val="tx1"/>
                </a:solidFill>
                <a:effectLst/>
                <a:latin typeface="+mn-lt"/>
                <a:ea typeface="+mn-ea"/>
                <a:cs typeface="+mn-cs"/>
              </a:rPr>
              <a:t>argentina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mientras</a:t>
            </a:r>
            <a:r>
              <a:rPr lang="en-US" sz="1200" b="0" kern="1200" dirty="0">
                <a:solidFill>
                  <a:schemeClr val="tx1"/>
                </a:solidFill>
                <a:effectLst/>
                <a:latin typeface="+mn-lt"/>
                <a:ea typeface="+mn-ea"/>
                <a:cs typeface="+mn-cs"/>
              </a:rPr>
              <a:t> Chile/Colombia/Uruguay </a:t>
            </a:r>
            <a:r>
              <a:rPr lang="en-US" sz="1200" b="0" kern="1200" dirty="0" err="1">
                <a:solidFill>
                  <a:schemeClr val="tx1"/>
                </a:solidFill>
                <a:effectLst/>
                <a:latin typeface="+mn-lt"/>
                <a:ea typeface="+mn-ea"/>
                <a:cs typeface="+mn-cs"/>
              </a:rPr>
              <a:t>consolidan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Tendencia</a:t>
            </a:r>
            <a:r>
              <a:rPr lang="en-US" sz="1200" b="0" kern="1200" dirty="0">
                <a:solidFill>
                  <a:schemeClr val="tx1"/>
                </a:solidFill>
                <a:effectLst/>
                <a:latin typeface="+mn-lt"/>
                <a:ea typeface="+mn-ea"/>
                <a:cs typeface="+mn-cs"/>
              </a:rPr>
              <a:t>: Argentina se </a:t>
            </a:r>
            <a:r>
              <a:rPr lang="en-US" sz="1200" b="0" kern="1200" dirty="0" err="1">
                <a:solidFill>
                  <a:schemeClr val="tx1"/>
                </a:solidFill>
                <a:effectLst/>
                <a:latin typeface="+mn-lt"/>
                <a:ea typeface="+mn-ea"/>
                <a:cs typeface="+mn-cs"/>
              </a:rPr>
              <a:t>aleja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cada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vez</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más</a:t>
            </a:r>
            <a:r>
              <a:rPr lang="en-US" sz="1200" b="0" kern="1200" dirty="0">
                <a:solidFill>
                  <a:schemeClr val="tx1"/>
                </a:solidFill>
                <a:effectLst/>
                <a:latin typeface="+mn-lt"/>
                <a:ea typeface="+mn-ea"/>
                <a:cs typeface="+mn-cs"/>
              </a:rPr>
              <a:t> del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mejores</a:t>
            </a:r>
            <a:r>
              <a:rPr lang="en-US" sz="1200" b="0" kern="1200" dirty="0">
                <a:solidFill>
                  <a:schemeClr val="tx1"/>
                </a:solidFill>
                <a:effectLst/>
                <a:latin typeface="+mn-lt"/>
                <a:ea typeface="+mn-ea"/>
                <a:cs typeface="+mn-cs"/>
              </a:rPr>
              <a:t> performers de Latam (Chile, Uruguay, Panamá) y se </a:t>
            </a:r>
            <a:r>
              <a:rPr lang="en-US" sz="1200" b="0" kern="1200" dirty="0" err="1">
                <a:solidFill>
                  <a:schemeClr val="tx1"/>
                </a:solidFill>
                <a:effectLst/>
                <a:latin typeface="+mn-lt"/>
                <a:ea typeface="+mn-ea"/>
                <a:cs typeface="+mn-cs"/>
              </a:rPr>
              <a:t>acerca</a:t>
            </a:r>
            <a:r>
              <a:rPr lang="en-US" sz="1200" b="0" kern="1200" dirty="0">
                <a:solidFill>
                  <a:schemeClr val="tx1"/>
                </a:solidFill>
                <a:effectLst/>
                <a:latin typeface="+mn-lt"/>
                <a:ea typeface="+mn-ea"/>
                <a:cs typeface="+mn-cs"/>
              </a:rPr>
              <a:t> a </a:t>
            </a:r>
            <a:r>
              <a:rPr lang="en-US" sz="1200" b="0" kern="1200" dirty="0" err="1">
                <a:solidFill>
                  <a:schemeClr val="tx1"/>
                </a:solidFill>
                <a:effectLst/>
                <a:latin typeface="+mn-lt"/>
                <a:ea typeface="+mn-ea"/>
                <a:cs typeface="+mn-cs"/>
              </a:rPr>
              <a:t>grupo</a:t>
            </a:r>
            <a:r>
              <a:rPr lang="en-US" sz="1200" b="0" kern="1200" dirty="0">
                <a:solidFill>
                  <a:schemeClr val="tx1"/>
                </a:solidFill>
                <a:effectLst/>
                <a:latin typeface="+mn-lt"/>
                <a:ea typeface="+mn-ea"/>
                <a:cs typeface="+mn-cs"/>
              </a:rPr>
              <a:t> de </a:t>
            </a:r>
            <a:r>
              <a:rPr lang="en-US" sz="1200" b="0" kern="1200" dirty="0" err="1">
                <a:solidFill>
                  <a:schemeClr val="tx1"/>
                </a:solidFill>
                <a:effectLst/>
                <a:latin typeface="+mn-lt"/>
                <a:ea typeface="+mn-ea"/>
                <a:cs typeface="+mn-cs"/>
              </a:rPr>
              <a:t>peores</a:t>
            </a:r>
            <a:r>
              <a:rPr lang="en-US" sz="1200" b="0" kern="1200" dirty="0">
                <a:solidFill>
                  <a:schemeClr val="tx1"/>
                </a:solidFill>
                <a:effectLst/>
                <a:latin typeface="+mn-lt"/>
                <a:ea typeface="+mn-ea"/>
                <a:cs typeface="+mn-cs"/>
              </a:rPr>
              <a:t> (Venezuela, Nicaragua).</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Implicación</a:t>
            </a:r>
            <a:r>
              <a:rPr lang="en-US" sz="1200" b="1" kern="1200" dirty="0">
                <a:solidFill>
                  <a:schemeClr val="tx1"/>
                </a:solidFill>
                <a:effectLst/>
                <a:latin typeface="+mn-lt"/>
                <a:ea typeface="+mn-ea"/>
                <a:cs typeface="+mn-cs"/>
              </a:rPr>
              <a:t> para </a:t>
            </a:r>
            <a:r>
              <a:rPr lang="en-US" sz="1200" b="1" kern="1200" dirty="0" err="1">
                <a:solidFill>
                  <a:schemeClr val="tx1"/>
                </a:solidFill>
                <a:effectLst/>
                <a:latin typeface="+mn-lt"/>
                <a:ea typeface="+mn-ea"/>
                <a:cs typeface="+mn-cs"/>
              </a:rPr>
              <a:t>el</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análisis</a:t>
            </a:r>
            <a:r>
              <a:rPr lang="en-US" sz="1200" b="1" kern="1200" dirty="0">
                <a:solidFill>
                  <a:schemeClr val="tx1"/>
                </a:solidFill>
                <a:effectLst/>
                <a:latin typeface="+mn-lt"/>
                <a:ea typeface="+mn-ea"/>
                <a:cs typeface="+mn-cs"/>
              </a:rPr>
              <a:t> DTW</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alta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con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 </a:t>
            </a:r>
            <a:r>
              <a:rPr lang="en-US" sz="1200" b="1" kern="1200" dirty="0" err="1">
                <a:solidFill>
                  <a:schemeClr val="tx1"/>
                </a:solidFill>
                <a:effectLst/>
                <a:latin typeface="+mn-lt"/>
                <a:ea typeface="+mn-ea"/>
                <a:cs typeface="+mn-cs"/>
              </a:rPr>
              <a:t>promedio</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Confirma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es outlier regional</a:t>
            </a:r>
          </a:p>
          <a:p>
            <a:r>
              <a:rPr lang="en-US" sz="1200" b="0" kern="1200" dirty="0">
                <a:solidFill>
                  <a:schemeClr val="tx1"/>
                </a:solidFill>
                <a:effectLst/>
                <a:latin typeface="+mn-lt"/>
                <a:ea typeface="+mn-ea"/>
                <a:cs typeface="+mn-cs"/>
              </a:rPr>
              <a:t>No </a:t>
            </a:r>
            <a:r>
              <a:rPr lang="en-US" sz="1200" b="0" kern="1200" dirty="0" err="1">
                <a:solidFill>
                  <a:schemeClr val="tx1"/>
                </a:solidFill>
                <a:effectLst/>
                <a:latin typeface="+mn-lt"/>
                <a:ea typeface="+mn-ea"/>
                <a:cs typeface="+mn-cs"/>
              </a:rPr>
              <a:t>puede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culpar</a:t>
            </a:r>
            <a:r>
              <a:rPr lang="en-US" sz="1200" b="0" kern="1200" dirty="0">
                <a:solidFill>
                  <a:schemeClr val="tx1"/>
                </a:solidFill>
                <a:effectLst/>
                <a:latin typeface="+mn-lt"/>
                <a:ea typeface="+mn-ea"/>
                <a:cs typeface="+mn-cs"/>
              </a:rPr>
              <a:t> a "ser </a:t>
            </a:r>
            <a:r>
              <a:rPr lang="en-US" sz="1200" b="0"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sus </a:t>
            </a:r>
            <a:r>
              <a:rPr lang="en-US" sz="1200" b="0" kern="1200" dirty="0" err="1">
                <a:solidFill>
                  <a:schemeClr val="tx1"/>
                </a:solidFill>
                <a:effectLst/>
                <a:latin typeface="+mn-lt"/>
                <a:ea typeface="+mn-ea"/>
                <a:cs typeface="+mn-cs"/>
              </a:rPr>
              <a:t>problemas</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Otros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de la </a:t>
            </a:r>
            <a:r>
              <a:rPr lang="en-US" sz="1200" b="0" kern="1200" dirty="0" err="1">
                <a:solidFill>
                  <a:schemeClr val="tx1"/>
                </a:solidFill>
                <a:effectLst/>
                <a:latin typeface="+mn-lt"/>
                <a:ea typeface="+mn-ea"/>
                <a:cs typeface="+mn-cs"/>
              </a:rPr>
              <a:t>región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encontraron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soluciones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que</a:t>
            </a:r>
            <a:r>
              <a:rPr lang="en-US" sz="1200" b="0" kern="1200" dirty="0">
                <a:solidFill>
                  <a:schemeClr val="tx1"/>
                </a:solidFill>
                <a:effectLst/>
                <a:latin typeface="+mn-lt"/>
                <a:ea typeface="+mn-ea"/>
                <a:cs typeface="+mn-cs"/>
              </a:rPr>
              <a:t> Argentina </a:t>
            </a:r>
            <a:r>
              <a:rPr lang="en-US" sz="1200" b="0" kern="1200" dirty="0" err="1">
                <a:solidFill>
                  <a:schemeClr val="tx1"/>
                </a:solidFill>
                <a:effectLst/>
                <a:latin typeface="+mn-lt"/>
                <a:ea typeface="+mn-ea"/>
                <a:cs typeface="+mn-cs"/>
              </a:rPr>
              <a:t>rechazó</a:t>
            </a:r>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Si Argentina </a:t>
            </a:r>
            <a:r>
              <a:rPr lang="en-US" sz="1200" b="1" kern="1200" dirty="0" err="1">
                <a:solidFill>
                  <a:schemeClr val="tx1"/>
                </a:solidFill>
                <a:effectLst/>
                <a:latin typeface="+mn-lt"/>
                <a:ea typeface="+mn-ea"/>
                <a:cs typeface="+mn-cs"/>
              </a:rPr>
              <a:t>tiene</a:t>
            </a:r>
            <a:r>
              <a:rPr lang="en-US" sz="1200" b="1" kern="1200" dirty="0">
                <a:solidFill>
                  <a:schemeClr val="tx1"/>
                </a:solidFill>
                <a:effectLst/>
                <a:latin typeface="+mn-lt"/>
                <a:ea typeface="+mn-ea"/>
                <a:cs typeface="+mn-cs"/>
              </a:rPr>
              <a:t> baja </a:t>
            </a:r>
            <a:r>
              <a:rPr lang="en-US" sz="1200" b="1" kern="1200" dirty="0" err="1">
                <a:solidFill>
                  <a:schemeClr val="tx1"/>
                </a:solidFill>
                <a:effectLst/>
                <a:latin typeface="+mn-lt"/>
                <a:ea typeface="+mn-ea"/>
                <a:cs typeface="+mn-cs"/>
              </a:rPr>
              <a:t>distancia</a:t>
            </a:r>
            <a:r>
              <a:rPr lang="en-US" sz="1200" b="1" kern="1200" dirty="0">
                <a:solidFill>
                  <a:schemeClr val="tx1"/>
                </a:solidFill>
                <a:effectLst/>
                <a:latin typeface="+mn-lt"/>
                <a:ea typeface="+mn-ea"/>
                <a:cs typeface="+mn-cs"/>
              </a:rPr>
              <a:t> DTW con </a:t>
            </a:r>
            <a:r>
              <a:rPr lang="en-US" sz="1200" b="1" kern="1200" dirty="0" err="1">
                <a:solidFill>
                  <a:schemeClr val="tx1"/>
                </a:solidFill>
                <a:effectLst/>
                <a:latin typeface="+mn-lt"/>
                <a:ea typeface="+mn-ea"/>
                <a:cs typeface="+mn-cs"/>
              </a:rPr>
              <a:t>Latinoamérica</a:t>
            </a:r>
            <a:r>
              <a:rPr lang="en-US" sz="1200" b="1" kern="1200" dirty="0">
                <a:solidFill>
                  <a:schemeClr val="tx1"/>
                </a:solidFill>
                <a:effectLst/>
                <a:latin typeface="+mn-lt"/>
                <a:ea typeface="+mn-ea"/>
                <a:cs typeface="+mn-cs"/>
              </a:rPr>
              <a:t>:</a:t>
            </a:r>
            <a:endParaRPr lang="en-US" sz="1200" b="0" kern="1200" dirty="0">
              <a:solidFill>
                <a:schemeClr val="tx1"/>
              </a:solidFill>
              <a:effectLst/>
              <a:latin typeface="+mn-lt"/>
              <a:ea typeface="+mn-ea"/>
              <a:cs typeface="+mn-cs"/>
            </a:endParaRPr>
          </a:p>
          <a:p>
            <a:r>
              <a:rPr lang="en-US" sz="1200" b="0" kern="1200" dirty="0" err="1">
                <a:solidFill>
                  <a:schemeClr val="tx1"/>
                </a:solidFill>
                <a:effectLst/>
                <a:latin typeface="+mn-lt"/>
                <a:ea typeface="+mn-ea"/>
                <a:cs typeface="+mn-cs"/>
              </a:rPr>
              <a:t>Sugiere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patrones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regionales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comunes</a:t>
            </a:r>
            <a:r>
              <a:rPr lang="en-US" sz="1200" b="0" kern="1200" dirty="0">
                <a:solidFill>
                  <a:schemeClr val="tx1"/>
                </a:solidFill>
                <a:effectLst/>
                <a:latin typeface="+mn-lt"/>
                <a:ea typeface="+mn-ea"/>
                <a:cs typeface="+mn-cs"/>
              </a:rPr>
              <a:t> (shocks, </a:t>
            </a:r>
            <a:r>
              <a:rPr lang="en-US" sz="1200" b="0" kern="1200" dirty="0" err="1">
                <a:solidFill>
                  <a:schemeClr val="tx1"/>
                </a:solidFill>
                <a:effectLst/>
                <a:latin typeface="+mn-lt"/>
                <a:ea typeface="+mn-ea"/>
                <a:cs typeface="+mn-cs"/>
              </a:rPr>
              <a:t>instituciones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débiles</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Pero </a:t>
            </a:r>
            <a:r>
              <a:rPr lang="en-US" sz="1200" b="0" kern="1200" dirty="0" err="1">
                <a:solidFill>
                  <a:schemeClr val="tx1"/>
                </a:solidFill>
                <a:effectLst/>
                <a:latin typeface="+mn-lt"/>
                <a:ea typeface="+mn-ea"/>
                <a:cs typeface="+mn-cs"/>
              </a:rPr>
              <a:t>debe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explicarse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qué</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algunos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latam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escaparon</a:t>
            </a:r>
            <a:r>
              <a:rPr lang="en-US" sz="1200" b="0" kern="1200" dirty="0">
                <a:solidFill>
                  <a:schemeClr val="tx1"/>
                </a:solidFill>
                <a:effectLst/>
                <a:latin typeface="+mn-lt"/>
                <a:ea typeface="+mn-ea"/>
                <a:cs typeface="+mn-cs"/>
              </a:rPr>
              <a:t> y Argentina no</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r>
              <a:rPr lang="en-US" sz="1200" b="1" kern="1200" dirty="0" err="1">
                <a:solidFill>
                  <a:schemeClr val="tx1"/>
                </a:solidFill>
                <a:effectLst/>
                <a:latin typeface="+mn-lt"/>
                <a:ea typeface="+mn-ea"/>
                <a:cs typeface="+mn-cs"/>
              </a:rPr>
              <a:t>Conclusión</a:t>
            </a:r>
            <a:r>
              <a:rPr lang="en-US" sz="1200" b="1" kern="1200" dirty="0">
                <a:solidFill>
                  <a:schemeClr val="tx1"/>
                </a:solidFill>
                <a:effectLst/>
                <a:latin typeface="+mn-lt"/>
                <a:ea typeface="+mn-ea"/>
                <a:cs typeface="+mn-cs"/>
              </a:rPr>
              <a:t> clave</a:t>
            </a:r>
            <a:r>
              <a:rPr lang="en-US" sz="1200" b="0" kern="1200" dirty="0">
                <a:solidFill>
                  <a:schemeClr val="tx1"/>
                </a:solidFill>
                <a:effectLst/>
                <a:latin typeface="+mn-lt"/>
                <a:ea typeface="+mn-ea"/>
                <a:cs typeface="+mn-cs"/>
              </a:rPr>
              <a:t>: Argentina </a:t>
            </a:r>
            <a:r>
              <a:rPr lang="en-US" sz="1200" b="1" kern="1200" dirty="0" err="1">
                <a:solidFill>
                  <a:schemeClr val="tx1"/>
                </a:solidFill>
                <a:effectLst/>
                <a:latin typeface="+mn-lt"/>
                <a:ea typeface="+mn-ea"/>
                <a:cs typeface="+mn-cs"/>
              </a:rPr>
              <a:t>eligió</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su</a:t>
            </a:r>
            <a:r>
              <a:rPr lang="en-US" sz="1200" b="0" kern="1200" dirty="0">
                <a:solidFill>
                  <a:schemeClr val="tx1"/>
                </a:solidFill>
                <a:effectLst/>
                <a:latin typeface="+mn-lt"/>
                <a:ea typeface="+mn-ea"/>
                <a:cs typeface="+mn-cs"/>
              </a:rPr>
              <a:t> camino. No </a:t>
            </a:r>
            <a:r>
              <a:rPr lang="en-US" sz="1200" b="0" kern="1200" dirty="0" err="1">
                <a:solidFill>
                  <a:schemeClr val="tx1"/>
                </a:solidFill>
                <a:effectLst/>
                <a:latin typeface="+mn-lt"/>
                <a:ea typeface="+mn-ea"/>
                <a:cs typeface="+mn-cs"/>
              </a:rPr>
              <a:t>fue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determinado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geografía</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dotaciones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destino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latinoamericano</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Países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vecinos</a:t>
            </a:r>
            <a:r>
              <a:rPr lang="en-US" sz="1200" b="0" kern="1200" dirty="0">
                <a:solidFill>
                  <a:schemeClr val="tx1"/>
                </a:solidFill>
                <a:effectLst/>
                <a:latin typeface="+mn-lt"/>
                <a:ea typeface="+mn-ea"/>
                <a:cs typeface="+mn-cs"/>
              </a:rPr>
              <a:t> con </a:t>
            </a:r>
            <a:r>
              <a:rPr lang="en-US" sz="1200" b="0" kern="1200" dirty="0" err="1">
                <a:solidFill>
                  <a:schemeClr val="tx1"/>
                </a:solidFill>
                <a:effectLst/>
                <a:latin typeface="+mn-lt"/>
                <a:ea typeface="+mn-ea"/>
                <a:cs typeface="+mn-cs"/>
              </a:rPr>
              <a:t>condiciones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similares</a:t>
            </a:r>
            <a:r>
              <a:rPr lang="en-US" sz="1200" b="0" kern="1200" dirty="0">
                <a:solidFill>
                  <a:schemeClr val="tx1"/>
                </a:solidFill>
                <a:effectLst/>
                <a:latin typeface="+mn-lt"/>
                <a:ea typeface="+mn-ea"/>
                <a:cs typeface="+mn-cs"/>
              </a:rPr>
              <a:t> o </a:t>
            </a:r>
            <a:r>
              <a:rPr lang="en-US" sz="1200" b="0" kern="1200" dirty="0" err="1">
                <a:solidFill>
                  <a:schemeClr val="tx1"/>
                </a:solidFill>
                <a:effectLst/>
                <a:latin typeface="+mn-lt"/>
                <a:ea typeface="+mn-ea"/>
                <a:cs typeface="+mn-cs"/>
              </a:rPr>
              <a:t>peores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lograron</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mejores</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resultados</a:t>
            </a:r>
            <a:r>
              <a:rPr lang="en-US" sz="1200" b="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9B8636D6-45DA-7D2B-D1B9-EAAE80F3C992}"/>
              </a:ext>
            </a:extLst>
          </p:cNvPr>
          <p:cNvSpPr>
            <a:spLocks noGrp="1"/>
          </p:cNvSpPr>
          <p:nvPr>
            <p:ph type="sldNum" sz="quarter" idx="5"/>
          </p:nvPr>
        </p:nvSpPr>
        <p:spPr/>
        <p:txBody>
          <a:bodyPr/>
          <a:lstStyle/>
          <a:p>
            <a:fld id="{BD9C3A12-1E0F-412B-B376-8089A55D946C}" type="slidenum">
              <a:rPr lang="uk-UA" smtClean="0"/>
              <a:t>25</a:t>
            </a:fld>
            <a:endParaRPr lang="uk-UA"/>
          </a:p>
        </p:txBody>
      </p:sp>
    </p:spTree>
    <p:extLst>
      <p:ext uri="{BB962C8B-B14F-4D97-AF65-F5344CB8AC3E}">
        <p14:creationId xmlns:p14="http://schemas.microsoft.com/office/powerpoint/2010/main" val="917000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C1F8E-7883-BBB2-5746-8740F14F1F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9CAD4-1368-25AA-3C32-C5EED383C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26680-E091-8FBC-5F42-2AEF30E67221}"/>
              </a:ext>
            </a:extLst>
          </p:cNvPr>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27E58F21-B2EF-F640-014D-85FB3A8FAEB3}"/>
              </a:ext>
            </a:extLst>
          </p:cNvPr>
          <p:cNvSpPr>
            <a:spLocks noGrp="1"/>
          </p:cNvSpPr>
          <p:nvPr>
            <p:ph type="sldNum" sz="quarter" idx="5"/>
          </p:nvPr>
        </p:nvSpPr>
        <p:spPr/>
        <p:txBody>
          <a:bodyPr/>
          <a:lstStyle/>
          <a:p>
            <a:fld id="{BD9C3A12-1E0F-412B-B376-8089A55D946C}" type="slidenum">
              <a:rPr lang="uk-UA" smtClean="0"/>
              <a:t>26</a:t>
            </a:fld>
            <a:endParaRPr lang="uk-UA"/>
          </a:p>
        </p:txBody>
      </p:sp>
    </p:spTree>
    <p:extLst>
      <p:ext uri="{BB962C8B-B14F-4D97-AF65-F5344CB8AC3E}">
        <p14:creationId xmlns:p14="http://schemas.microsoft.com/office/powerpoint/2010/main" val="4241107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0336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G-SLIDE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12"/>
          <p:cNvSpPr>
            <a:spLocks noGrp="1"/>
          </p:cNvSpPr>
          <p:nvPr>
            <p:ph type="pic" sz="quarter" idx="11"/>
          </p:nvPr>
        </p:nvSpPr>
        <p:spPr>
          <a:xfrm>
            <a:off x="3273552" y="2779776"/>
            <a:ext cx="1444752" cy="1444752"/>
          </a:xfrm>
          <a:prstGeom prst="ellipse">
            <a:avLst/>
          </a:prstGeom>
          <a:ln w="25400">
            <a:solidFill>
              <a:schemeClr val="accent1"/>
            </a:solidFill>
          </a:ln>
        </p:spPr>
        <p:txBody>
          <a:bodyPr/>
          <a:lstStyle>
            <a:lvl1pPr>
              <a:defRPr sz="1200"/>
            </a:lvl1pPr>
          </a:lstStyle>
          <a:p>
            <a:endParaRPr lang="uk-UA"/>
          </a:p>
        </p:txBody>
      </p:sp>
      <p:sp>
        <p:nvSpPr>
          <p:cNvPr id="14" name="Picture Placeholder 12"/>
          <p:cNvSpPr>
            <a:spLocks noGrp="1"/>
          </p:cNvSpPr>
          <p:nvPr>
            <p:ph type="pic" sz="quarter" idx="12"/>
          </p:nvPr>
        </p:nvSpPr>
        <p:spPr>
          <a:xfrm>
            <a:off x="13780008" y="5779008"/>
            <a:ext cx="1444752" cy="1444752"/>
          </a:xfrm>
          <a:prstGeom prst="ellipse">
            <a:avLst/>
          </a:prstGeom>
          <a:ln w="25400">
            <a:solidFill>
              <a:schemeClr val="accent1"/>
            </a:solidFill>
          </a:ln>
        </p:spPr>
        <p:txBody>
          <a:bodyPr/>
          <a:lstStyle>
            <a:lvl1pPr>
              <a:defRPr sz="1200"/>
            </a:lvl1pPr>
          </a:lstStyle>
          <a:p>
            <a:endParaRPr lang="uk-UA"/>
          </a:p>
        </p:txBody>
      </p:sp>
    </p:spTree>
    <p:extLst>
      <p:ext uri="{BB962C8B-B14F-4D97-AF65-F5344CB8AC3E}">
        <p14:creationId xmlns:p14="http://schemas.microsoft.com/office/powerpoint/2010/main" val="162653937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G-SLIDE OPT-5">
    <p:spTree>
      <p:nvGrpSpPr>
        <p:cNvPr id="1" name=""/>
        <p:cNvGrpSpPr/>
        <p:nvPr/>
      </p:nvGrpSpPr>
      <p:grpSpPr>
        <a:xfrm>
          <a:off x="0" y="0"/>
          <a:ext cx="0" cy="0"/>
          <a:chOff x="0" y="0"/>
          <a:chExt cx="0" cy="0"/>
        </a:xfrm>
      </p:grpSpPr>
      <p:sp>
        <p:nvSpPr>
          <p:cNvPr id="11" name="Picture Placeholder 5"/>
          <p:cNvSpPr>
            <a:spLocks noGrp="1"/>
          </p:cNvSpPr>
          <p:nvPr>
            <p:ph type="pic" sz="quarter" idx="11"/>
          </p:nvPr>
        </p:nvSpPr>
        <p:spPr>
          <a:xfrm>
            <a:off x="7772400" y="2093976"/>
            <a:ext cx="2743200" cy="2743200"/>
          </a:xfrm>
          <a:prstGeom prst="ellipse">
            <a:avLst/>
          </a:prstGeom>
          <a:ln w="25400">
            <a:solidFill>
              <a:schemeClr val="accent1"/>
            </a:solidFill>
          </a:ln>
        </p:spPr>
        <p:txBody>
          <a:bodyPr/>
          <a:lstStyle>
            <a:lvl1pPr>
              <a:defRPr sz="24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941179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2532888"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13302927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502152" y="2587752"/>
            <a:ext cx="2706624" cy="2706624"/>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0022214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6053328" y="2633472"/>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9784080" y="2633472"/>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7592331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00984" y="2715768"/>
            <a:ext cx="2450592" cy="2450592"/>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7918704" y="2715768"/>
            <a:ext cx="2450592" cy="2450592"/>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12527280" y="2715768"/>
            <a:ext cx="2450592" cy="2450592"/>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20528096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1" name="Picture Placeholder 12"/>
          <p:cNvSpPr>
            <a:spLocks noGrp="1"/>
          </p:cNvSpPr>
          <p:nvPr>
            <p:ph type="pic" sz="quarter" idx="11"/>
          </p:nvPr>
        </p:nvSpPr>
        <p:spPr>
          <a:xfrm>
            <a:off x="3337560" y="2935224"/>
            <a:ext cx="1591056" cy="1591056"/>
          </a:xfrm>
          <a:prstGeom prst="roundRect">
            <a:avLst/>
          </a:prstGeom>
          <a:ln w="25400">
            <a:solidFill>
              <a:schemeClr val="accent1"/>
            </a:solidFill>
          </a:ln>
        </p:spPr>
        <p:txBody>
          <a:bodyPr/>
          <a:lstStyle>
            <a:lvl1pPr>
              <a:defRPr sz="2000"/>
            </a:lvl1pPr>
          </a:lstStyle>
          <a:p>
            <a:endParaRPr lang="uk-UA"/>
          </a:p>
        </p:txBody>
      </p:sp>
      <p:sp>
        <p:nvSpPr>
          <p:cNvPr id="10" name="Picture Placeholder 12"/>
          <p:cNvSpPr>
            <a:spLocks noGrp="1"/>
          </p:cNvSpPr>
          <p:nvPr>
            <p:ph type="pic" sz="quarter" idx="12"/>
          </p:nvPr>
        </p:nvSpPr>
        <p:spPr>
          <a:xfrm>
            <a:off x="3337560" y="5980176"/>
            <a:ext cx="1591056" cy="1591056"/>
          </a:xfrm>
          <a:prstGeom prst="roundRect">
            <a:avLst/>
          </a:prstGeom>
          <a:ln w="25400">
            <a:solidFill>
              <a:schemeClr val="accent1"/>
            </a:solidFill>
          </a:ln>
        </p:spPr>
        <p:txBody>
          <a:bodyPr/>
          <a:lstStyle>
            <a:lvl1pPr>
              <a:defRPr sz="2000"/>
            </a:lvl1pPr>
          </a:lstStyle>
          <a:p>
            <a:endParaRPr lang="uk-UA"/>
          </a:p>
        </p:txBody>
      </p:sp>
      <p:sp>
        <p:nvSpPr>
          <p:cNvPr id="12" name="Picture Placeholder 12"/>
          <p:cNvSpPr>
            <a:spLocks noGrp="1"/>
          </p:cNvSpPr>
          <p:nvPr>
            <p:ph type="pic" sz="quarter" idx="13"/>
          </p:nvPr>
        </p:nvSpPr>
        <p:spPr>
          <a:xfrm>
            <a:off x="9811512" y="2935224"/>
            <a:ext cx="1591056" cy="1591056"/>
          </a:xfrm>
          <a:prstGeom prst="roundRect">
            <a:avLst/>
          </a:prstGeom>
          <a:ln w="25400">
            <a:solidFill>
              <a:schemeClr val="accent1"/>
            </a:solidFill>
          </a:ln>
        </p:spPr>
        <p:txBody>
          <a:bodyPr/>
          <a:lstStyle>
            <a:lvl1pPr>
              <a:defRPr sz="2000"/>
            </a:lvl1pPr>
          </a:lstStyle>
          <a:p>
            <a:endParaRPr lang="uk-UA"/>
          </a:p>
        </p:txBody>
      </p:sp>
      <p:sp>
        <p:nvSpPr>
          <p:cNvPr id="13" name="Picture Placeholder 12"/>
          <p:cNvSpPr>
            <a:spLocks noGrp="1"/>
          </p:cNvSpPr>
          <p:nvPr>
            <p:ph type="pic" sz="quarter" idx="14"/>
          </p:nvPr>
        </p:nvSpPr>
        <p:spPr>
          <a:xfrm>
            <a:off x="9811512" y="5981700"/>
            <a:ext cx="1591056" cy="1591056"/>
          </a:xfrm>
          <a:prstGeom prst="roundRect">
            <a:avLst/>
          </a:prstGeom>
          <a:ln w="25400">
            <a:solidFill>
              <a:schemeClr val="accent1"/>
            </a:solidFill>
          </a:ln>
        </p:spPr>
        <p:txBody>
          <a:bodyPr/>
          <a:lstStyle>
            <a:lvl1pPr>
              <a:defRPr sz="2000"/>
            </a:lvl1pPr>
          </a:lstStyle>
          <a:p>
            <a:endParaRPr lang="uk-UA"/>
          </a:p>
        </p:txBody>
      </p:sp>
    </p:spTree>
    <p:extLst>
      <p:ext uri="{BB962C8B-B14F-4D97-AF65-F5344CB8AC3E}">
        <p14:creationId xmlns:p14="http://schemas.microsoft.com/office/powerpoint/2010/main" val="334635797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389733436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G-SLIDE 9">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p>
            <a:endParaRPr lang="uk-UA"/>
          </a:p>
        </p:txBody>
      </p:sp>
      <p:cxnSp>
        <p:nvCxnSpPr>
          <p:cNvPr id="4" name="Straight Connector 3"/>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383495092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G-SLIDE OPT-10">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p>
            <a:endParaRPr lang="uk-UA"/>
          </a:p>
        </p:txBody>
      </p:sp>
      <p:cxnSp>
        <p:nvCxnSpPr>
          <p:cNvPr id="4" name="Straight Connector 3"/>
          <p:cNvCxnSpPr/>
          <p:nvPr userDrawn="1"/>
        </p:nvCxnSpPr>
        <p:spPr>
          <a:xfrm>
            <a:off x="98869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7"/>
          <p:cNvSpPr>
            <a:spLocks noGrp="1"/>
          </p:cNvSpPr>
          <p:nvPr>
            <p:ph type="title" hasCustomPrompt="1"/>
          </p:nvPr>
        </p:nvSpPr>
        <p:spPr>
          <a:xfrm>
            <a:off x="100584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Tree>
    <p:extLst>
      <p:ext uri="{BB962C8B-B14F-4D97-AF65-F5344CB8AC3E}">
        <p14:creationId xmlns:p14="http://schemas.microsoft.com/office/powerpoint/2010/main" val="109969304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8267700" cy="715581"/>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729535"/>
      </p:ext>
    </p:extLst>
  </p:cSld>
  <p:clrMapOvr>
    <a:masterClrMapping/>
  </p:clrMapOvr>
  <mc:AlternateContent xmlns:mc="http://schemas.openxmlformats.org/markup-compatibility/2006" xmlns:p14="http://schemas.microsoft.com/office/powerpoint/2010/main">
    <mc:Choice Requires="p14">
      <p:transition spd="slow" p14:dur="1750">
        <p14:flip dir="r"/>
      </p:transition>
    </mc:Choice>
    <mc:Fallback xmlns="">
      <p:transition spd="slow">
        <p:fade/>
      </p:transition>
    </mc:Fallback>
  </mc:AlternateContent>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S OPT-1">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3255264"/>
            <a:ext cx="2542032" cy="4526280"/>
          </a:xfrm>
          <a:prstGeom prst="rect">
            <a:avLst/>
          </a:prstGeom>
        </p:spPr>
        <p:txBody>
          <a:bodyPr/>
          <a:lstStyle/>
          <a:p>
            <a:endParaRPr lang="uk-UA"/>
          </a:p>
        </p:txBody>
      </p:sp>
    </p:spTree>
    <p:extLst>
      <p:ext uri="{BB962C8B-B14F-4D97-AF65-F5344CB8AC3E}">
        <p14:creationId xmlns:p14="http://schemas.microsoft.com/office/powerpoint/2010/main" val="32057116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S OPT-2">
    <p:spTree>
      <p:nvGrpSpPr>
        <p:cNvPr id="1" name=""/>
        <p:cNvGrpSpPr/>
        <p:nvPr/>
      </p:nvGrpSpPr>
      <p:grpSpPr>
        <a:xfrm>
          <a:off x="0" y="0"/>
          <a:ext cx="0" cy="0"/>
          <a:chOff x="0" y="0"/>
          <a:chExt cx="0" cy="0"/>
        </a:xfrm>
      </p:grpSpPr>
      <p:sp>
        <p:nvSpPr>
          <p:cNvPr id="12" name="Picture Placeholder 5"/>
          <p:cNvSpPr>
            <a:spLocks noGrp="1"/>
          </p:cNvSpPr>
          <p:nvPr>
            <p:ph type="pic" sz="quarter" idx="13"/>
          </p:nvPr>
        </p:nvSpPr>
        <p:spPr>
          <a:xfrm>
            <a:off x="5138928" y="3648456"/>
            <a:ext cx="2075688" cy="3758184"/>
          </a:xfrm>
          <a:prstGeom prst="rect">
            <a:avLst/>
          </a:prstGeom>
        </p:spPr>
        <p:txBody>
          <a:bodyPr/>
          <a:lstStyle/>
          <a:p>
            <a:endParaRPr lang="uk-UA"/>
          </a:p>
        </p:txBody>
      </p:sp>
      <p:sp>
        <p:nvSpPr>
          <p:cNvPr id="10" name="Picture Placeholder 5"/>
          <p:cNvSpPr>
            <a:spLocks noGrp="1"/>
          </p:cNvSpPr>
          <p:nvPr>
            <p:ph type="pic" sz="quarter" idx="12"/>
          </p:nvPr>
        </p:nvSpPr>
        <p:spPr>
          <a:xfrm>
            <a:off x="1563624" y="3648456"/>
            <a:ext cx="2075688" cy="3758184"/>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163824" y="3355848"/>
            <a:ext cx="2423160" cy="4315968"/>
          </a:xfrm>
          <a:prstGeom prst="rect">
            <a:avLst/>
          </a:prstGeom>
        </p:spPr>
        <p:txBody>
          <a:bodyPr/>
          <a:lstStyle/>
          <a:p>
            <a:endParaRPr lang="uk-UA"/>
          </a:p>
        </p:txBody>
      </p:sp>
    </p:spTree>
    <p:extLst>
      <p:ext uri="{BB962C8B-B14F-4D97-AF65-F5344CB8AC3E}">
        <p14:creationId xmlns:p14="http://schemas.microsoft.com/office/powerpoint/2010/main" val="28131724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S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06040" y="2999232"/>
            <a:ext cx="3730752" cy="4983480"/>
          </a:xfrm>
          <a:prstGeom prst="rect">
            <a:avLst/>
          </a:prstGeom>
        </p:spPr>
        <p:txBody>
          <a:bodyPr/>
          <a:lstStyle/>
          <a:p>
            <a:endParaRPr lang="uk-UA"/>
          </a:p>
        </p:txBody>
      </p:sp>
    </p:spTree>
    <p:extLst>
      <p:ext uri="{BB962C8B-B14F-4D97-AF65-F5344CB8AC3E}">
        <p14:creationId xmlns:p14="http://schemas.microsoft.com/office/powerpoint/2010/main" val="41882296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S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121408" y="2953512"/>
            <a:ext cx="6519672" cy="3730752"/>
          </a:xfrm>
          <a:prstGeom prst="rect">
            <a:avLst/>
          </a:prstGeom>
        </p:spPr>
        <p:txBody>
          <a:bodyPr/>
          <a:lstStyle/>
          <a:p>
            <a:endParaRPr lang="uk-UA"/>
          </a:p>
        </p:txBody>
      </p:sp>
    </p:spTree>
    <p:extLst>
      <p:ext uri="{BB962C8B-B14F-4D97-AF65-F5344CB8AC3E}">
        <p14:creationId xmlns:p14="http://schemas.microsoft.com/office/powerpoint/2010/main" val="166257686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S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002536" y="2788920"/>
            <a:ext cx="7178040" cy="4105656"/>
          </a:xfrm>
          <a:prstGeom prst="rect">
            <a:avLst/>
          </a:prstGeom>
        </p:spPr>
        <p:txBody>
          <a:bodyPr/>
          <a:lstStyle/>
          <a:p>
            <a:endParaRPr lang="uk-UA"/>
          </a:p>
        </p:txBody>
      </p:sp>
    </p:spTree>
    <p:extLst>
      <p:ext uri="{BB962C8B-B14F-4D97-AF65-F5344CB8AC3E}">
        <p14:creationId xmlns:p14="http://schemas.microsoft.com/office/powerpoint/2010/main" val="22621343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S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651760" y="2990088"/>
            <a:ext cx="6400800" cy="3941064"/>
          </a:xfrm>
          <a:prstGeom prst="rect">
            <a:avLst/>
          </a:prstGeom>
        </p:spPr>
        <p:txBody>
          <a:bodyPr/>
          <a:lstStyle/>
          <a:p>
            <a:endParaRPr lang="uk-UA"/>
          </a:p>
        </p:txBody>
      </p:sp>
    </p:spTree>
    <p:extLst>
      <p:ext uri="{BB962C8B-B14F-4D97-AF65-F5344CB8AC3E}">
        <p14:creationId xmlns:p14="http://schemas.microsoft.com/office/powerpoint/2010/main" val="426477975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S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3438144" y="3054096"/>
            <a:ext cx="5276088" cy="3255264"/>
          </a:xfrm>
          <a:prstGeom prst="rect">
            <a:avLst/>
          </a:prstGeom>
        </p:spPr>
        <p:txBody>
          <a:bodyPr/>
          <a:lstStyle/>
          <a:p>
            <a:endParaRPr lang="uk-UA"/>
          </a:p>
        </p:txBody>
      </p:sp>
    </p:spTree>
    <p:extLst>
      <p:ext uri="{BB962C8B-B14F-4D97-AF65-F5344CB8AC3E}">
        <p14:creationId xmlns:p14="http://schemas.microsoft.com/office/powerpoint/2010/main" val="264707744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S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61888" y="2441448"/>
            <a:ext cx="5705856" cy="3246120"/>
          </a:xfrm>
          <a:prstGeom prst="rect">
            <a:avLst/>
          </a:prstGeom>
        </p:spPr>
        <p:txBody>
          <a:bodyPr/>
          <a:lstStyle>
            <a:lvl1pPr>
              <a:defRPr sz="2000"/>
            </a:lvl1pPr>
          </a:lstStyle>
          <a:p>
            <a:endParaRPr lang="uk-UA"/>
          </a:p>
        </p:txBody>
      </p:sp>
      <p:sp>
        <p:nvSpPr>
          <p:cNvPr id="11" name="Picture Placeholder 2"/>
          <p:cNvSpPr>
            <a:spLocks noGrp="1"/>
          </p:cNvSpPr>
          <p:nvPr>
            <p:ph type="pic" sz="quarter" idx="13"/>
          </p:nvPr>
        </p:nvSpPr>
        <p:spPr>
          <a:xfrm>
            <a:off x="3657600" y="5753100"/>
            <a:ext cx="685800" cy="1216152"/>
          </a:xfrm>
          <a:prstGeom prst="rect">
            <a:avLst/>
          </a:prstGeom>
        </p:spPr>
        <p:txBody>
          <a:bodyPr/>
          <a:lstStyle>
            <a:lvl1pPr>
              <a:defRPr sz="1200"/>
            </a:lvl1pPr>
          </a:lstStyle>
          <a:p>
            <a:endParaRPr lang="uk-UA"/>
          </a:p>
        </p:txBody>
      </p:sp>
      <p:sp>
        <p:nvSpPr>
          <p:cNvPr id="12" name="Picture Placeholder 2"/>
          <p:cNvSpPr>
            <a:spLocks noGrp="1"/>
          </p:cNvSpPr>
          <p:nvPr>
            <p:ph type="pic" sz="quarter" idx="14"/>
          </p:nvPr>
        </p:nvSpPr>
        <p:spPr>
          <a:xfrm>
            <a:off x="4690872" y="4754880"/>
            <a:ext cx="1645920" cy="2176272"/>
          </a:xfrm>
          <a:prstGeom prst="rect">
            <a:avLst/>
          </a:prstGeom>
        </p:spPr>
        <p:txBody>
          <a:bodyPr/>
          <a:lstStyle>
            <a:lvl1pPr>
              <a:defRPr sz="1200"/>
            </a:lvl1pPr>
          </a:lstStyle>
          <a:p>
            <a:endParaRPr lang="uk-UA"/>
          </a:p>
        </p:txBody>
      </p:sp>
      <p:sp>
        <p:nvSpPr>
          <p:cNvPr id="13" name="Picture Placeholder 2"/>
          <p:cNvSpPr>
            <a:spLocks noGrp="1"/>
          </p:cNvSpPr>
          <p:nvPr>
            <p:ph type="pic" sz="quarter" idx="15"/>
          </p:nvPr>
        </p:nvSpPr>
        <p:spPr>
          <a:xfrm>
            <a:off x="11055096" y="4334256"/>
            <a:ext cx="3886200" cy="2404872"/>
          </a:xfrm>
          <a:prstGeom prst="rect">
            <a:avLst/>
          </a:prstGeom>
        </p:spPr>
        <p:txBody>
          <a:bodyPr/>
          <a:lstStyle>
            <a:lvl1pPr>
              <a:defRPr sz="1200"/>
            </a:lvl1pPr>
          </a:lstStyle>
          <a:p>
            <a:endParaRPr lang="uk-UA"/>
          </a:p>
        </p:txBody>
      </p:sp>
    </p:spTree>
    <p:extLst>
      <p:ext uri="{BB962C8B-B14F-4D97-AF65-F5344CB8AC3E}">
        <p14:creationId xmlns:p14="http://schemas.microsoft.com/office/powerpoint/2010/main" val="200917993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S OPT-9">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807208" y="3200400"/>
            <a:ext cx="3886200" cy="3886200"/>
          </a:xfrm>
          <a:prstGeom prst="roundRect">
            <a:avLst/>
          </a:prstGeom>
          <a:effectLst>
            <a:outerShdw blurRad="292100" dist="38100" dir="5400000" algn="t" rotWithShape="0">
              <a:schemeClr val="accent1">
                <a:alpha val="67000"/>
              </a:schemeClr>
            </a:outerShdw>
          </a:effectLst>
        </p:spPr>
        <p:txBody>
          <a:bodyPr/>
          <a:lstStyle/>
          <a:p>
            <a:endParaRPr lang="uk-UA"/>
          </a:p>
        </p:txBody>
      </p:sp>
    </p:spTree>
    <p:extLst>
      <p:ext uri="{BB962C8B-B14F-4D97-AF65-F5344CB8AC3E}">
        <p14:creationId xmlns:p14="http://schemas.microsoft.com/office/powerpoint/2010/main" val="133799537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TOP SLIDE">
    <p:spTree>
      <p:nvGrpSpPr>
        <p:cNvPr id="1" name=""/>
        <p:cNvGrpSpPr/>
        <p:nvPr/>
      </p:nvGrpSpPr>
      <p:grpSpPr>
        <a:xfrm>
          <a:off x="0" y="0"/>
          <a:ext cx="0" cy="0"/>
          <a:chOff x="0" y="0"/>
          <a:chExt cx="0" cy="0"/>
        </a:xfrm>
      </p:grpSpPr>
      <p:sp>
        <p:nvSpPr>
          <p:cNvPr id="3" name="Rectangle 2"/>
          <p:cNvSpPr/>
          <p:nvPr userDrawn="1"/>
        </p:nvSpPr>
        <p:spPr>
          <a:xfrm>
            <a:off x="0" y="0"/>
            <a:ext cx="18288000" cy="51435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S OPT-11">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29384" y="3218688"/>
            <a:ext cx="2423160" cy="4315968"/>
          </a:xfrm>
          <a:prstGeom prst="rect">
            <a:avLst/>
          </a:prstGeom>
        </p:spPr>
        <p:txBody>
          <a:bodyPr/>
          <a:lstStyle/>
          <a:p>
            <a:endParaRPr lang="uk-UA"/>
          </a:p>
        </p:txBody>
      </p:sp>
    </p:spTree>
    <p:extLst>
      <p:ext uri="{BB962C8B-B14F-4D97-AF65-F5344CB8AC3E}">
        <p14:creationId xmlns:p14="http://schemas.microsoft.com/office/powerpoint/2010/main" val="2716150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S OPT-12">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1901952" y="3584448"/>
            <a:ext cx="2194560" cy="3886200"/>
          </a:xfrm>
          <a:prstGeom prst="rect">
            <a:avLst/>
          </a:prstGeom>
        </p:spPr>
        <p:txBody>
          <a:bodyPr/>
          <a:lstStyle/>
          <a:p>
            <a:endParaRPr lang="uk-UA"/>
          </a:p>
        </p:txBody>
      </p:sp>
      <p:sp>
        <p:nvSpPr>
          <p:cNvPr id="11" name="Picture Placeholder 5"/>
          <p:cNvSpPr>
            <a:spLocks noGrp="1"/>
          </p:cNvSpPr>
          <p:nvPr>
            <p:ph type="pic" sz="quarter" idx="12"/>
          </p:nvPr>
        </p:nvSpPr>
        <p:spPr>
          <a:xfrm>
            <a:off x="5468112" y="3584448"/>
            <a:ext cx="2194560" cy="3886200"/>
          </a:xfrm>
          <a:prstGeom prst="rect">
            <a:avLst/>
          </a:prstGeom>
        </p:spPr>
        <p:txBody>
          <a:bodyPr/>
          <a:lstStyle/>
          <a:p>
            <a:endParaRPr lang="uk-UA"/>
          </a:p>
        </p:txBody>
      </p:sp>
      <p:sp>
        <p:nvSpPr>
          <p:cNvPr id="12" name="Picture Placeholder 5"/>
          <p:cNvSpPr>
            <a:spLocks noGrp="1"/>
          </p:cNvSpPr>
          <p:nvPr>
            <p:ph type="pic" sz="quarter" idx="13"/>
          </p:nvPr>
        </p:nvSpPr>
        <p:spPr>
          <a:xfrm>
            <a:off x="3520440" y="3264408"/>
            <a:ext cx="2542032" cy="4526280"/>
          </a:xfrm>
          <a:prstGeom prst="rect">
            <a:avLst/>
          </a:prstGeom>
        </p:spPr>
        <p:txBody>
          <a:bodyPr/>
          <a:lstStyle/>
          <a:p>
            <a:endParaRPr lang="uk-UA"/>
          </a:p>
        </p:txBody>
      </p:sp>
    </p:spTree>
    <p:extLst>
      <p:ext uri="{BB962C8B-B14F-4D97-AF65-F5344CB8AC3E}">
        <p14:creationId xmlns:p14="http://schemas.microsoft.com/office/powerpoint/2010/main" val="37256859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S OPT-13">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5"/>
          <p:cNvSpPr>
            <a:spLocks noGrp="1"/>
          </p:cNvSpPr>
          <p:nvPr>
            <p:ph type="pic" sz="quarter" idx="11"/>
          </p:nvPr>
        </p:nvSpPr>
        <p:spPr>
          <a:xfrm>
            <a:off x="2624328" y="2990088"/>
            <a:ext cx="3730752" cy="4983480"/>
          </a:xfrm>
          <a:prstGeom prst="rect">
            <a:avLst/>
          </a:prstGeom>
        </p:spPr>
        <p:txBody>
          <a:bodyPr/>
          <a:lstStyle/>
          <a:p>
            <a:endParaRPr lang="uk-UA"/>
          </a:p>
        </p:txBody>
      </p:sp>
    </p:spTree>
    <p:extLst>
      <p:ext uri="{BB962C8B-B14F-4D97-AF65-F5344CB8AC3E}">
        <p14:creationId xmlns:p14="http://schemas.microsoft.com/office/powerpoint/2010/main" val="38155746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S OPT-14">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5905500" y="2628900"/>
            <a:ext cx="6477000" cy="39624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8286810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S OPT-15">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876300" y="571411"/>
            <a:ext cx="5448300" cy="715581"/>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655064" y="2788920"/>
            <a:ext cx="6967728" cy="3986784"/>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5730979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S OPT-16">
    <p:spTree>
      <p:nvGrpSpPr>
        <p:cNvPr id="1" name=""/>
        <p:cNvGrpSpPr/>
        <p:nvPr/>
      </p:nvGrpSpPr>
      <p:grpSpPr>
        <a:xfrm>
          <a:off x="0" y="0"/>
          <a:ext cx="0" cy="0"/>
          <a:chOff x="0" y="0"/>
          <a:chExt cx="0" cy="0"/>
        </a:xfrm>
      </p:grpSpPr>
      <p:sp>
        <p:nvSpPr>
          <p:cNvPr id="3" name="Rectangle 2"/>
          <p:cNvSpPr/>
          <p:nvPr userDrawn="1"/>
        </p:nvSpPr>
        <p:spPr>
          <a:xfrm>
            <a:off x="0" y="0"/>
            <a:ext cx="18288000" cy="5596128"/>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solidFill>
                  <a:schemeClr val="bg2"/>
                </a:solidFill>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9"/>
          <p:cNvSpPr>
            <a:spLocks noGrp="1"/>
          </p:cNvSpPr>
          <p:nvPr>
            <p:ph type="pic" sz="quarter" idx="11"/>
          </p:nvPr>
        </p:nvSpPr>
        <p:spPr>
          <a:xfrm>
            <a:off x="4846320" y="3200400"/>
            <a:ext cx="8622792" cy="4846320"/>
          </a:xfrm>
          <a:prstGeom prst="rect">
            <a:avLst/>
          </a:prstGeom>
        </p:spPr>
        <p:txBody>
          <a:bodyPr/>
          <a:lstStyle/>
          <a:p>
            <a:endParaRPr lang="uk-UA"/>
          </a:p>
        </p:txBody>
      </p:sp>
    </p:spTree>
    <p:extLst>
      <p:ext uri="{BB962C8B-B14F-4D97-AF65-F5344CB8AC3E}">
        <p14:creationId xmlns:p14="http://schemas.microsoft.com/office/powerpoint/2010/main" val="153085764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RTFOLIO OPT-1">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987552" y="2478024"/>
            <a:ext cx="9052560" cy="5998464"/>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3734019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RTFOLIO OPT-2">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3716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9601200" y="2400300"/>
            <a:ext cx="7315200" cy="54864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347234858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ORTFOLIO OPT-3">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12573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1" name="Picture Placeholder 2"/>
          <p:cNvSpPr>
            <a:spLocks noGrp="1"/>
          </p:cNvSpPr>
          <p:nvPr>
            <p:ph type="pic" sz="quarter" idx="13"/>
          </p:nvPr>
        </p:nvSpPr>
        <p:spPr>
          <a:xfrm>
            <a:off x="120015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
        <p:nvSpPr>
          <p:cNvPr id="12" name="Picture Placeholder 2"/>
          <p:cNvSpPr>
            <a:spLocks noGrp="1"/>
          </p:cNvSpPr>
          <p:nvPr>
            <p:ph type="pic" sz="quarter" idx="14"/>
          </p:nvPr>
        </p:nvSpPr>
        <p:spPr>
          <a:xfrm>
            <a:off x="6629400" y="2752623"/>
            <a:ext cx="5029200" cy="2743200"/>
          </a:xfrm>
          <a:prstGeom prst="rect">
            <a:avLst/>
          </a:prstGeom>
          <a:effectLst>
            <a:outerShdw blurRad="889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9167472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ORTFOLIO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3" name="Picture Placeholder 2"/>
          <p:cNvSpPr>
            <a:spLocks noGrp="1"/>
          </p:cNvSpPr>
          <p:nvPr>
            <p:ph type="pic" sz="quarter" idx="12"/>
          </p:nvPr>
        </p:nvSpPr>
        <p:spPr>
          <a:xfrm>
            <a:off x="12573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3"/>
          </p:nvPr>
        </p:nvSpPr>
        <p:spPr>
          <a:xfrm>
            <a:off x="120015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4"/>
          </p:nvPr>
        </p:nvSpPr>
        <p:spPr>
          <a:xfrm>
            <a:off x="6629400" y="2400300"/>
            <a:ext cx="5029200" cy="5029200"/>
          </a:xfrm>
          <a:prstGeom prst="rect">
            <a:avLst/>
          </a:prstGeom>
          <a:effectLst>
            <a:outerShdw blurRad="1270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14009983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MIDDL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Rectangle 9"/>
          <p:cNvSpPr/>
          <p:nvPr userDrawn="1"/>
        </p:nvSpPr>
        <p:spPr>
          <a:xfrm>
            <a:off x="0" y="2400300"/>
            <a:ext cx="18288000" cy="5486400"/>
          </a:xfrm>
          <a:prstGeom prst="rect">
            <a:avLst/>
          </a:prstGeom>
          <a:solidFill>
            <a:schemeClr val="tx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cxnSp>
        <p:nvCxnSpPr>
          <p:cNvPr id="11" name="Straight Connector 10"/>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ORTFOLIO OPT-5">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2286000" y="2404872"/>
            <a:ext cx="1828800" cy="1828800"/>
          </a:xfrm>
          <a:prstGeom prst="rect">
            <a:avLst/>
          </a:prstGeom>
        </p:spPr>
        <p:txBody>
          <a:bodyPr/>
          <a:lstStyle>
            <a:lvl1pPr>
              <a:defRPr sz="2000"/>
            </a:lvl1pPr>
          </a:lstStyle>
          <a:p>
            <a:endParaRPr lang="uk-UA"/>
          </a:p>
        </p:txBody>
      </p:sp>
      <p:sp>
        <p:nvSpPr>
          <p:cNvPr id="10" name="Picture Placeholder 5"/>
          <p:cNvSpPr>
            <a:spLocks noGrp="1"/>
          </p:cNvSpPr>
          <p:nvPr>
            <p:ph type="pic" sz="quarter" idx="12"/>
          </p:nvPr>
        </p:nvSpPr>
        <p:spPr>
          <a:xfrm>
            <a:off x="2286000" y="4233672"/>
            <a:ext cx="1828800" cy="1828800"/>
          </a:xfrm>
          <a:prstGeom prst="rect">
            <a:avLst/>
          </a:prstGeom>
        </p:spPr>
        <p:txBody>
          <a:bodyPr/>
          <a:lstStyle>
            <a:lvl1pPr>
              <a:defRPr sz="2000"/>
            </a:lvl1pPr>
          </a:lstStyle>
          <a:p>
            <a:endParaRPr lang="uk-UA"/>
          </a:p>
        </p:txBody>
      </p:sp>
      <p:sp>
        <p:nvSpPr>
          <p:cNvPr id="11" name="Picture Placeholder 5"/>
          <p:cNvSpPr>
            <a:spLocks noGrp="1"/>
          </p:cNvSpPr>
          <p:nvPr>
            <p:ph type="pic" sz="quarter" idx="13"/>
          </p:nvPr>
        </p:nvSpPr>
        <p:spPr>
          <a:xfrm>
            <a:off x="2286000" y="6062472"/>
            <a:ext cx="1828800" cy="1828800"/>
          </a:xfrm>
          <a:prstGeom prst="rect">
            <a:avLst/>
          </a:prstGeom>
        </p:spPr>
        <p:txBody>
          <a:bodyPr/>
          <a:lstStyle>
            <a:lvl1pPr>
              <a:defRPr sz="2000"/>
            </a:lvl1pPr>
          </a:lstStyle>
          <a:p>
            <a:endParaRPr lang="uk-UA"/>
          </a:p>
        </p:txBody>
      </p:sp>
      <p:sp>
        <p:nvSpPr>
          <p:cNvPr id="12" name="Picture Placeholder 5"/>
          <p:cNvSpPr>
            <a:spLocks noGrp="1"/>
          </p:cNvSpPr>
          <p:nvPr>
            <p:ph type="pic" sz="quarter" idx="14"/>
          </p:nvPr>
        </p:nvSpPr>
        <p:spPr>
          <a:xfrm>
            <a:off x="4114800" y="2404872"/>
            <a:ext cx="1828800" cy="1828800"/>
          </a:xfrm>
          <a:prstGeom prst="rect">
            <a:avLst/>
          </a:prstGeom>
        </p:spPr>
        <p:txBody>
          <a:bodyPr/>
          <a:lstStyle>
            <a:lvl1pPr>
              <a:defRPr sz="2000"/>
            </a:lvl1pPr>
          </a:lstStyle>
          <a:p>
            <a:endParaRPr lang="uk-UA"/>
          </a:p>
        </p:txBody>
      </p:sp>
      <p:sp>
        <p:nvSpPr>
          <p:cNvPr id="14" name="Picture Placeholder 5"/>
          <p:cNvSpPr>
            <a:spLocks noGrp="1"/>
          </p:cNvSpPr>
          <p:nvPr>
            <p:ph type="pic" sz="quarter" idx="16"/>
          </p:nvPr>
        </p:nvSpPr>
        <p:spPr>
          <a:xfrm>
            <a:off x="4114800" y="6062472"/>
            <a:ext cx="1828800" cy="1828800"/>
          </a:xfrm>
          <a:prstGeom prst="rect">
            <a:avLst/>
          </a:prstGeom>
        </p:spPr>
        <p:txBody>
          <a:bodyPr/>
          <a:lstStyle>
            <a:lvl1pPr>
              <a:defRPr sz="2000"/>
            </a:lvl1pPr>
          </a:lstStyle>
          <a:p>
            <a:endParaRPr lang="uk-UA"/>
          </a:p>
        </p:txBody>
      </p:sp>
      <p:sp>
        <p:nvSpPr>
          <p:cNvPr id="15" name="Picture Placeholder 5"/>
          <p:cNvSpPr>
            <a:spLocks noGrp="1"/>
          </p:cNvSpPr>
          <p:nvPr>
            <p:ph type="pic" sz="quarter" idx="17"/>
          </p:nvPr>
        </p:nvSpPr>
        <p:spPr>
          <a:xfrm>
            <a:off x="5943600" y="2404872"/>
            <a:ext cx="1828800" cy="1828800"/>
          </a:xfrm>
          <a:prstGeom prst="rect">
            <a:avLst/>
          </a:prstGeom>
        </p:spPr>
        <p:txBody>
          <a:bodyPr/>
          <a:lstStyle>
            <a:lvl1pPr>
              <a:defRPr sz="2000"/>
            </a:lvl1pPr>
          </a:lstStyle>
          <a:p>
            <a:endParaRPr lang="uk-UA"/>
          </a:p>
        </p:txBody>
      </p:sp>
      <p:sp>
        <p:nvSpPr>
          <p:cNvPr id="16" name="Picture Placeholder 5"/>
          <p:cNvSpPr>
            <a:spLocks noGrp="1"/>
          </p:cNvSpPr>
          <p:nvPr>
            <p:ph type="pic" sz="quarter" idx="18"/>
          </p:nvPr>
        </p:nvSpPr>
        <p:spPr>
          <a:xfrm>
            <a:off x="5943600" y="4233672"/>
            <a:ext cx="1828800" cy="1828800"/>
          </a:xfrm>
          <a:prstGeom prst="rect">
            <a:avLst/>
          </a:prstGeom>
        </p:spPr>
        <p:txBody>
          <a:bodyPr/>
          <a:lstStyle>
            <a:lvl1pPr>
              <a:defRPr sz="2000"/>
            </a:lvl1pPr>
          </a:lstStyle>
          <a:p>
            <a:endParaRPr lang="uk-UA"/>
          </a:p>
        </p:txBody>
      </p:sp>
      <p:sp>
        <p:nvSpPr>
          <p:cNvPr id="17" name="Picture Placeholder 5"/>
          <p:cNvSpPr>
            <a:spLocks noGrp="1"/>
          </p:cNvSpPr>
          <p:nvPr>
            <p:ph type="pic" sz="quarter" idx="19"/>
          </p:nvPr>
        </p:nvSpPr>
        <p:spPr>
          <a:xfrm>
            <a:off x="5943600" y="6062472"/>
            <a:ext cx="1828800" cy="1828800"/>
          </a:xfrm>
          <a:prstGeom prst="rect">
            <a:avLst/>
          </a:prstGeom>
        </p:spPr>
        <p:txBody>
          <a:bodyPr/>
          <a:lstStyle>
            <a:lvl1pPr>
              <a:defRPr sz="2000"/>
            </a:lvl1pPr>
          </a:lstStyle>
          <a:p>
            <a:endParaRPr lang="uk-UA"/>
          </a:p>
        </p:txBody>
      </p:sp>
      <p:sp>
        <p:nvSpPr>
          <p:cNvPr id="18" name="Picture Placeholder 5"/>
          <p:cNvSpPr>
            <a:spLocks noGrp="1"/>
          </p:cNvSpPr>
          <p:nvPr>
            <p:ph type="pic" sz="quarter" idx="20"/>
          </p:nvPr>
        </p:nvSpPr>
        <p:spPr>
          <a:xfrm>
            <a:off x="4114800" y="4233672"/>
            <a:ext cx="1828800" cy="1828800"/>
          </a:xfrm>
          <a:prstGeom prst="rect">
            <a:avLst/>
          </a:prstGeom>
        </p:spPr>
        <p:txBody>
          <a:bodyPr/>
          <a:lstStyle>
            <a:lvl1pPr>
              <a:defRPr sz="2000"/>
            </a:lvl1pPr>
          </a:lstStyle>
          <a:p>
            <a:endParaRPr lang="uk-UA"/>
          </a:p>
        </p:txBody>
      </p:sp>
    </p:spTree>
    <p:extLst>
      <p:ext uri="{BB962C8B-B14F-4D97-AF65-F5344CB8AC3E}">
        <p14:creationId xmlns:p14="http://schemas.microsoft.com/office/powerpoint/2010/main" val="134850933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ORTFOLIO OPT-6">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3657600" cy="2743200"/>
          </a:xfrm>
          <a:prstGeom prst="rect">
            <a:avLst/>
          </a:prstGeom>
          <a:ln w="12700">
            <a:solidFill>
              <a:schemeClr val="bg1"/>
            </a:solidFill>
          </a:ln>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0" name="Picture Placeholder 2"/>
          <p:cNvSpPr>
            <a:spLocks noGrp="1"/>
          </p:cNvSpPr>
          <p:nvPr>
            <p:ph type="pic" sz="quarter" idx="15"/>
          </p:nvPr>
        </p:nvSpPr>
        <p:spPr>
          <a:xfrm>
            <a:off x="36576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1" name="Picture Placeholder 2"/>
          <p:cNvSpPr>
            <a:spLocks noGrp="1"/>
          </p:cNvSpPr>
          <p:nvPr>
            <p:ph type="pic" sz="quarter" idx="16"/>
          </p:nvPr>
        </p:nvSpPr>
        <p:spPr>
          <a:xfrm>
            <a:off x="36576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2" name="Picture Placeholder 2"/>
          <p:cNvSpPr>
            <a:spLocks noGrp="1"/>
          </p:cNvSpPr>
          <p:nvPr>
            <p:ph type="pic" sz="quarter" idx="17"/>
          </p:nvPr>
        </p:nvSpPr>
        <p:spPr>
          <a:xfrm>
            <a:off x="73152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3" name="Picture Placeholder 2"/>
          <p:cNvSpPr>
            <a:spLocks noGrp="1"/>
          </p:cNvSpPr>
          <p:nvPr>
            <p:ph type="pic" sz="quarter" idx="18"/>
          </p:nvPr>
        </p:nvSpPr>
        <p:spPr>
          <a:xfrm>
            <a:off x="73152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4" name="Picture Placeholder 2"/>
          <p:cNvSpPr>
            <a:spLocks noGrp="1"/>
          </p:cNvSpPr>
          <p:nvPr>
            <p:ph type="pic" sz="quarter" idx="19"/>
          </p:nvPr>
        </p:nvSpPr>
        <p:spPr>
          <a:xfrm>
            <a:off x="109728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5" name="Picture Placeholder 2"/>
          <p:cNvSpPr>
            <a:spLocks noGrp="1"/>
          </p:cNvSpPr>
          <p:nvPr>
            <p:ph type="pic" sz="quarter" idx="20"/>
          </p:nvPr>
        </p:nvSpPr>
        <p:spPr>
          <a:xfrm>
            <a:off x="10972800" y="5148072"/>
            <a:ext cx="3657600" cy="2743200"/>
          </a:xfrm>
          <a:prstGeom prst="rect">
            <a:avLst/>
          </a:prstGeom>
          <a:ln w="12700">
            <a:solidFill>
              <a:schemeClr val="bg1"/>
            </a:solidFill>
          </a:ln>
          <a:effectLst/>
        </p:spPr>
        <p:txBody>
          <a:bodyPr/>
          <a:lstStyle>
            <a:lvl1pPr>
              <a:defRPr sz="2000"/>
            </a:lvl1pPr>
          </a:lstStyle>
          <a:p>
            <a:endParaRPr lang="uk-UA"/>
          </a:p>
        </p:txBody>
      </p:sp>
      <p:sp>
        <p:nvSpPr>
          <p:cNvPr id="26" name="Picture Placeholder 2"/>
          <p:cNvSpPr>
            <a:spLocks noGrp="1"/>
          </p:cNvSpPr>
          <p:nvPr>
            <p:ph type="pic" sz="quarter" idx="21"/>
          </p:nvPr>
        </p:nvSpPr>
        <p:spPr>
          <a:xfrm>
            <a:off x="14630400" y="2400300"/>
            <a:ext cx="3657600" cy="2743200"/>
          </a:xfrm>
          <a:prstGeom prst="rect">
            <a:avLst/>
          </a:prstGeom>
          <a:ln w="12700">
            <a:solidFill>
              <a:schemeClr val="bg1"/>
            </a:solidFill>
          </a:ln>
          <a:effectLst/>
        </p:spPr>
        <p:txBody>
          <a:bodyPr/>
          <a:lstStyle>
            <a:lvl1pPr>
              <a:defRPr sz="2000"/>
            </a:lvl1pPr>
          </a:lstStyle>
          <a:p>
            <a:endParaRPr lang="uk-UA"/>
          </a:p>
        </p:txBody>
      </p:sp>
      <p:sp>
        <p:nvSpPr>
          <p:cNvPr id="27" name="Picture Placeholder 2"/>
          <p:cNvSpPr>
            <a:spLocks noGrp="1"/>
          </p:cNvSpPr>
          <p:nvPr>
            <p:ph type="pic" sz="quarter" idx="22"/>
          </p:nvPr>
        </p:nvSpPr>
        <p:spPr>
          <a:xfrm>
            <a:off x="14630400" y="5148072"/>
            <a:ext cx="3657600" cy="2743200"/>
          </a:xfrm>
          <a:prstGeom prst="rect">
            <a:avLst/>
          </a:prstGeom>
          <a:ln w="12700">
            <a:solidFill>
              <a:schemeClr val="bg1"/>
            </a:solidFill>
          </a:ln>
          <a:effectLst/>
        </p:spPr>
        <p:txBody>
          <a:bodyPr/>
          <a:lstStyle>
            <a:lvl1pPr>
              <a:defRPr sz="2000"/>
            </a:lvl1pPr>
          </a:lstStyle>
          <a:p>
            <a:endParaRPr lang="uk-UA"/>
          </a:p>
        </p:txBody>
      </p:sp>
    </p:spTree>
    <p:extLst>
      <p:ext uri="{BB962C8B-B14F-4D97-AF65-F5344CB8AC3E}">
        <p14:creationId xmlns:p14="http://schemas.microsoft.com/office/powerpoint/2010/main" val="32984681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ORTFOLIO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10" name="Picture Placeholder 2"/>
          <p:cNvSpPr>
            <a:spLocks noGrp="1"/>
          </p:cNvSpPr>
          <p:nvPr>
            <p:ph type="pic" sz="quarter" idx="12"/>
          </p:nvPr>
        </p:nvSpPr>
        <p:spPr>
          <a:xfrm>
            <a:off x="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3" name="Picture Placeholder 2"/>
          <p:cNvSpPr>
            <a:spLocks noGrp="1"/>
          </p:cNvSpPr>
          <p:nvPr>
            <p:ph type="pic" sz="quarter" idx="13"/>
          </p:nvPr>
        </p:nvSpPr>
        <p:spPr>
          <a:xfrm>
            <a:off x="4572000" y="2400300"/>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4" name="Picture Placeholder 2"/>
          <p:cNvSpPr>
            <a:spLocks noGrp="1"/>
          </p:cNvSpPr>
          <p:nvPr>
            <p:ph type="pic" sz="quarter" idx="14"/>
          </p:nvPr>
        </p:nvSpPr>
        <p:spPr>
          <a:xfrm>
            <a:off x="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
        <p:nvSpPr>
          <p:cNvPr id="15" name="Picture Placeholder 2"/>
          <p:cNvSpPr>
            <a:spLocks noGrp="1"/>
          </p:cNvSpPr>
          <p:nvPr>
            <p:ph type="pic" sz="quarter" idx="15"/>
          </p:nvPr>
        </p:nvSpPr>
        <p:spPr>
          <a:xfrm>
            <a:off x="4572000" y="5148072"/>
            <a:ext cx="4572000" cy="2743200"/>
          </a:xfrm>
          <a:prstGeom prst="rect">
            <a:avLst/>
          </a:prstGeom>
          <a:effectLst>
            <a:outerShdw blurRad="292100" dist="38100" dir="5400000" algn="t" rotWithShape="0">
              <a:prstClr val="black">
                <a:alpha val="67000"/>
              </a:prstClr>
            </a:outerShdw>
          </a:effectLst>
        </p:spPr>
        <p:txBody>
          <a:bodyPr/>
          <a:lstStyle>
            <a:lvl1pPr>
              <a:defRPr sz="2000"/>
            </a:lvl1pPr>
          </a:lstStyle>
          <a:p>
            <a:endParaRPr lang="uk-UA"/>
          </a:p>
        </p:txBody>
      </p:sp>
    </p:spTree>
    <p:extLst>
      <p:ext uri="{BB962C8B-B14F-4D97-AF65-F5344CB8AC3E}">
        <p14:creationId xmlns:p14="http://schemas.microsoft.com/office/powerpoint/2010/main" val="26767355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ORTFOLIO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5143500"/>
            <a:ext cx="4572000" cy="2743200"/>
          </a:xfrm>
          <a:prstGeom prst="rect">
            <a:avLst/>
          </a:prstGeom>
        </p:spPr>
        <p:txBody>
          <a:bodyPr/>
          <a:lstStyle/>
          <a:p>
            <a:endParaRPr lang="uk-UA"/>
          </a:p>
        </p:txBody>
      </p:sp>
      <p:sp>
        <p:nvSpPr>
          <p:cNvPr id="11" name="Picture Placeholder 5"/>
          <p:cNvSpPr>
            <a:spLocks noGrp="1"/>
          </p:cNvSpPr>
          <p:nvPr>
            <p:ph type="pic" sz="quarter" idx="12"/>
          </p:nvPr>
        </p:nvSpPr>
        <p:spPr>
          <a:xfrm>
            <a:off x="4572000" y="2400300"/>
            <a:ext cx="4572000" cy="2743200"/>
          </a:xfrm>
          <a:prstGeom prst="rect">
            <a:avLst/>
          </a:prstGeom>
        </p:spPr>
        <p:txBody>
          <a:bodyPr/>
          <a:lstStyle/>
          <a:p>
            <a:endParaRPr lang="uk-UA"/>
          </a:p>
        </p:txBody>
      </p:sp>
      <p:sp>
        <p:nvSpPr>
          <p:cNvPr id="12" name="Picture Placeholder 5"/>
          <p:cNvSpPr>
            <a:spLocks noGrp="1"/>
          </p:cNvSpPr>
          <p:nvPr>
            <p:ph type="pic" sz="quarter" idx="13"/>
          </p:nvPr>
        </p:nvSpPr>
        <p:spPr>
          <a:xfrm>
            <a:off x="9144000" y="5143500"/>
            <a:ext cx="4572000" cy="2743200"/>
          </a:xfrm>
          <a:prstGeom prst="rect">
            <a:avLst/>
          </a:prstGeom>
        </p:spPr>
        <p:txBody>
          <a:bodyPr/>
          <a:lstStyle/>
          <a:p>
            <a:endParaRPr lang="uk-UA"/>
          </a:p>
        </p:txBody>
      </p:sp>
      <p:sp>
        <p:nvSpPr>
          <p:cNvPr id="13" name="Picture Placeholder 5"/>
          <p:cNvSpPr>
            <a:spLocks noGrp="1"/>
          </p:cNvSpPr>
          <p:nvPr>
            <p:ph type="pic" sz="quarter" idx="14"/>
          </p:nvPr>
        </p:nvSpPr>
        <p:spPr>
          <a:xfrm>
            <a:off x="13716000" y="2400300"/>
            <a:ext cx="4572000" cy="2743200"/>
          </a:xfrm>
          <a:prstGeom prst="rect">
            <a:avLst/>
          </a:prstGeom>
        </p:spPr>
        <p:txBody>
          <a:bodyPr/>
          <a:lstStyle/>
          <a:p>
            <a:endParaRPr lang="uk-UA"/>
          </a:p>
        </p:txBody>
      </p:sp>
    </p:spTree>
    <p:extLst>
      <p:ext uri="{BB962C8B-B14F-4D97-AF65-F5344CB8AC3E}">
        <p14:creationId xmlns:p14="http://schemas.microsoft.com/office/powerpoint/2010/main" val="424677069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Picture Placeholder 2"/>
          <p:cNvSpPr>
            <a:spLocks noGrp="1"/>
          </p:cNvSpPr>
          <p:nvPr>
            <p:ph type="pic" sz="quarter" idx="11"/>
          </p:nvPr>
        </p:nvSpPr>
        <p:spPr>
          <a:xfrm>
            <a:off x="0" y="2677200"/>
            <a:ext cx="18288000" cy="5486400"/>
          </a:xfrm>
          <a:prstGeom prst="rect">
            <a:avLst/>
          </a:prstGeom>
        </p:spPr>
        <p:txBody>
          <a:bodyPr/>
          <a:lstStyle/>
          <a:p>
            <a:endParaRPr lang="uk-UA"/>
          </a:p>
        </p:txBody>
      </p:sp>
    </p:spTree>
    <p:extLst>
      <p:ext uri="{BB962C8B-B14F-4D97-AF65-F5344CB8AC3E}">
        <p14:creationId xmlns:p14="http://schemas.microsoft.com/office/powerpoint/2010/main" val="23215659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7349672" y="2857500"/>
            <a:ext cx="9109528" cy="5105400"/>
          </a:xfrm>
          <a:prstGeom prst="rect">
            <a:avLst/>
          </a:prstGeom>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57806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DEFAULT SLIDE">
    <p:spTree>
      <p:nvGrpSpPr>
        <p:cNvPr id="1" name=""/>
        <p:cNvGrpSpPr/>
        <p:nvPr/>
      </p:nvGrpSpPr>
      <p:grpSpPr>
        <a:xfrm>
          <a:off x="0" y="0"/>
          <a:ext cx="0" cy="0"/>
          <a:chOff x="0" y="0"/>
          <a:chExt cx="0" cy="0"/>
        </a:xfrm>
      </p:grpSpPr>
      <p:sp>
        <p:nvSpPr>
          <p:cNvPr id="5" name="Picture Placeholder 2"/>
          <p:cNvSpPr>
            <a:spLocks noGrp="1"/>
          </p:cNvSpPr>
          <p:nvPr>
            <p:ph type="pic" sz="quarter" idx="11"/>
          </p:nvPr>
        </p:nvSpPr>
        <p:spPr>
          <a:xfrm>
            <a:off x="1905000" y="2705100"/>
            <a:ext cx="5832928" cy="5105400"/>
          </a:xfrm>
          <a:prstGeom prst="rect">
            <a:avLst/>
          </a:prstGeom>
          <a:solidFill>
            <a:schemeClr val="bg1"/>
          </a:solidFill>
        </p:spPr>
        <p:txBody>
          <a:bodyPr/>
          <a:lstStyle/>
          <a:p>
            <a:endParaRPr lang="uk-UA"/>
          </a:p>
        </p:txBody>
      </p: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cxnSp>
        <p:nvCxnSpPr>
          <p:cNvPr id="10" name="Straight Connector 9"/>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6482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G-SLIDE OPT-6">
    <p:spTree>
      <p:nvGrpSpPr>
        <p:cNvPr id="1" name=""/>
        <p:cNvGrpSpPr/>
        <p:nvPr/>
      </p:nvGrpSpPr>
      <p:grpSpPr>
        <a:xfrm>
          <a:off x="0" y="0"/>
          <a:ext cx="0" cy="0"/>
          <a:chOff x="0" y="0"/>
          <a:chExt cx="0" cy="0"/>
        </a:xfrm>
      </p:grpSpPr>
      <p:sp>
        <p:nvSpPr>
          <p:cNvPr id="7" name="Rectangle 6"/>
          <p:cNvSpPr/>
          <p:nvPr userDrawn="1"/>
        </p:nvSpPr>
        <p:spPr>
          <a:xfrm>
            <a:off x="0" y="2400300"/>
            <a:ext cx="18288000" cy="5486400"/>
          </a:xfrm>
          <a:prstGeom prst="rect">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6" name="Picture Placeholder 5"/>
          <p:cNvSpPr>
            <a:spLocks noGrp="1"/>
          </p:cNvSpPr>
          <p:nvPr>
            <p:ph type="pic" sz="quarter" idx="11"/>
          </p:nvPr>
        </p:nvSpPr>
        <p:spPr>
          <a:xfrm>
            <a:off x="0" y="2400300"/>
            <a:ext cx="18288000" cy="5486400"/>
          </a:xfrm>
          <a:prstGeom prst="rect">
            <a:avLst/>
          </a:prstGeom>
        </p:spPr>
        <p:txBody>
          <a:bodyPr/>
          <a:lstStyle/>
          <a:p>
            <a:endParaRPr lang="uk-UA"/>
          </a:p>
        </p:txBody>
      </p:sp>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079136031"/>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G-SLIDE OPT-4">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1499616" y="3346704"/>
            <a:ext cx="3593592" cy="3593592"/>
          </a:xfrm>
          <a:prstGeom prst="rect">
            <a:avLst/>
          </a:prstGeom>
        </p:spPr>
        <p:txBody>
          <a:bodyPr/>
          <a:lstStyle/>
          <a:p>
            <a:endParaRPr lang="uk-UA"/>
          </a:p>
        </p:txBody>
      </p:sp>
    </p:spTree>
    <p:extLst>
      <p:ext uri="{BB962C8B-B14F-4D97-AF65-F5344CB8AC3E}">
        <p14:creationId xmlns:p14="http://schemas.microsoft.com/office/powerpoint/2010/main" val="25326873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G-SLIDE OPT-7">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9144000" y="2400300"/>
            <a:ext cx="9144000" cy="5486400"/>
          </a:xfrm>
          <a:prstGeom prst="rect">
            <a:avLst/>
          </a:prstGeom>
        </p:spPr>
        <p:txBody>
          <a:bodyPr/>
          <a:lstStyle/>
          <a:p>
            <a:endParaRPr lang="uk-UA"/>
          </a:p>
        </p:txBody>
      </p:sp>
    </p:spTree>
    <p:extLst>
      <p:ext uri="{BB962C8B-B14F-4D97-AF65-F5344CB8AC3E}">
        <p14:creationId xmlns:p14="http://schemas.microsoft.com/office/powerpoint/2010/main" val="189197058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G-SLIDE OPT-8">
    <p:spTree>
      <p:nvGrpSpPr>
        <p:cNvPr id="1" name=""/>
        <p:cNvGrpSpPr/>
        <p:nvPr/>
      </p:nvGrpSpPr>
      <p:grpSpPr>
        <a:xfrm>
          <a:off x="0" y="0"/>
          <a:ext cx="0" cy="0"/>
          <a:chOff x="0" y="0"/>
          <a:chExt cx="0" cy="0"/>
        </a:xfrm>
      </p:grpSpPr>
      <p:cxnSp>
        <p:nvCxnSpPr>
          <p:cNvPr id="2" name="Straight Connector 1"/>
          <p:cNvCxnSpPr/>
          <p:nvPr userDrawn="1"/>
        </p:nvCxnSpPr>
        <p:spPr>
          <a:xfrm>
            <a:off x="704850" y="685800"/>
            <a:ext cx="0" cy="102870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hasCustomPrompt="1"/>
          </p:nvPr>
        </p:nvSpPr>
        <p:spPr>
          <a:xfrm>
            <a:off x="876300" y="571411"/>
            <a:ext cx="5448300" cy="1338828"/>
          </a:xfrm>
          <a:prstGeom prst="rect">
            <a:avLst/>
          </a:prstGeom>
          <a:noFill/>
        </p:spPr>
        <p:txBody>
          <a:bodyPr wrap="square" rtlCol="0">
            <a:spAutoFit/>
          </a:bodyPr>
          <a:lstStyle>
            <a:lvl1pPr>
              <a:defRPr lang="uk-UA" sz="4500" b="1">
                <a:latin typeface="+mn-lt"/>
                <a:ea typeface="Roboto Condensed" panose="02000000000000000000" pitchFamily="2" charset="0"/>
                <a:cs typeface="+mn-cs"/>
              </a:defRPr>
            </a:lvl1pPr>
          </a:lstStyle>
          <a:p>
            <a:pPr marL="0" lvl="0"/>
            <a:r>
              <a:rPr lang="en-US"/>
              <a:t>click to edit master title style</a:t>
            </a:r>
            <a:endParaRPr lang="uk-UA"/>
          </a:p>
        </p:txBody>
      </p:sp>
      <p:sp>
        <p:nvSpPr>
          <p:cNvPr id="9" name="Slide Number Placeholder 8"/>
          <p:cNvSpPr>
            <a:spLocks noGrp="1"/>
          </p:cNvSpPr>
          <p:nvPr>
            <p:ph type="sldNum" sz="quarter" idx="10"/>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
        <p:nvSpPr>
          <p:cNvPr id="6" name="Picture Placeholder 5"/>
          <p:cNvSpPr>
            <a:spLocks noGrp="1"/>
          </p:cNvSpPr>
          <p:nvPr>
            <p:ph type="pic" sz="quarter" idx="11"/>
          </p:nvPr>
        </p:nvSpPr>
        <p:spPr>
          <a:xfrm>
            <a:off x="0" y="2400300"/>
            <a:ext cx="9144000" cy="5486400"/>
          </a:xfrm>
          <a:prstGeom prst="rect">
            <a:avLst/>
          </a:prstGeom>
        </p:spPr>
        <p:txBody>
          <a:bodyPr/>
          <a:lstStyle/>
          <a:p>
            <a:endParaRPr lang="uk-UA"/>
          </a:p>
        </p:txBody>
      </p:sp>
    </p:spTree>
    <p:extLst>
      <p:ext uri="{BB962C8B-B14F-4D97-AF65-F5344CB8AC3E}">
        <p14:creationId xmlns:p14="http://schemas.microsoft.com/office/powerpoint/2010/main" val="208934818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809750" y="3295650"/>
            <a:ext cx="3695700" cy="3695700"/>
          </a:xfrm>
          <a:prstGeom prst="ellipse">
            <a:avLst/>
          </a:prstGeom>
          <a:ln w="38100">
            <a:solidFill>
              <a:schemeClr val="bg1"/>
            </a:solidFill>
          </a:ln>
          <a:effectLst/>
        </p:spPr>
        <p:txBody>
          <a:bodyPr/>
          <a:lstStyle/>
          <a:p>
            <a:endParaRPr lang="uk-UA"/>
          </a:p>
        </p:txBody>
      </p:sp>
    </p:spTree>
    <p:extLst>
      <p:ext uri="{BB962C8B-B14F-4D97-AF65-F5344CB8AC3E}">
        <p14:creationId xmlns:p14="http://schemas.microsoft.com/office/powerpoint/2010/main" val="398627165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80" r:id="rId3"/>
    <p:sldLayoutId id="2147483697" r:id="rId4"/>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Slide Number Placeholder 8"/>
          <p:cNvSpPr>
            <a:spLocks noGrp="1"/>
          </p:cNvSpPr>
          <p:nvPr>
            <p:ph type="sldNum" sz="quarter" idx="4"/>
          </p:nvPr>
        </p:nvSpPr>
        <p:spPr>
          <a:xfrm>
            <a:off x="16916400" y="9072685"/>
            <a:ext cx="1733550" cy="954107"/>
          </a:xfrm>
          <a:prstGeom prst="rect">
            <a:avLst/>
          </a:prstGeom>
          <a:noFill/>
        </p:spPr>
        <p:txBody>
          <a:bodyPr wrap="square" rtlCol="0">
            <a:spAutoFit/>
          </a:bodyPr>
          <a:lstStyle>
            <a:lvl1pPr>
              <a:defRPr lang="uk-UA" sz="2800" b="1" smtClean="0">
                <a:solidFill>
                  <a:schemeClr val="accent2"/>
                </a:solidFill>
              </a:defRPr>
            </a:lvl1pPr>
          </a:lstStyle>
          <a:p>
            <a:pPr algn="l"/>
            <a:r>
              <a:rPr lang="en-US"/>
              <a:t>page</a:t>
            </a:r>
          </a:p>
          <a:p>
            <a:pPr algn="l"/>
            <a:r>
              <a:rPr lang="en-US"/>
              <a:t>0</a:t>
            </a:r>
            <a:fld id="{37D409AB-2201-4E18-8A34-C31753AD9B06}" type="slidenum">
              <a:rPr smtClean="0"/>
              <a:pPr algn="l"/>
              <a:t>‹#›</a:t>
            </a:fld>
            <a:endParaRPr/>
          </a:p>
        </p:txBody>
      </p:sp>
    </p:spTree>
    <p:extLst>
      <p:ext uri="{BB962C8B-B14F-4D97-AF65-F5344CB8AC3E}">
        <p14:creationId xmlns:p14="http://schemas.microsoft.com/office/powerpoint/2010/main" val="1224209139"/>
      </p:ext>
    </p:extLst>
  </p:cSld>
  <p:clrMap bg1="lt1" tx1="dk1" bg2="lt2" tx2="dk2" accent1="accent1" accent2="accent2" accent3="accent3" accent4="accent4" accent5="accent5" accent6="accent6" hlink="hlink" folHlink="folHlink"/>
  <p:sldLayoutIdLst>
    <p:sldLayoutId id="2147483668" r:id="rId1"/>
    <p:sldLayoutId id="2147483699" r:id="rId2"/>
    <p:sldLayoutId id="2147483670" r:id="rId3"/>
    <p:sldLayoutId id="2147483671" r:id="rId4"/>
    <p:sldLayoutId id="2147483780" r:id="rId5"/>
    <p:sldLayoutId id="2147483701" r:id="rId6"/>
    <p:sldLayoutId id="2147483700" r:id="rId7"/>
    <p:sldLayoutId id="2147483709" r:id="rId8"/>
    <p:sldLayoutId id="2147483710" r:id="rId9"/>
    <p:sldLayoutId id="2147483711" r:id="rId10"/>
    <p:sldLayoutId id="2147483712" r:id="rId11"/>
    <p:sldLayoutId id="2147483713" r:id="rId12"/>
    <p:sldLayoutId id="2147483676" r:id="rId13"/>
    <p:sldLayoutId id="2147483695" r:id="rId14"/>
    <p:sldLayoutId id="2147483696" r:id="rId15"/>
    <p:sldLayoutId id="2147483783" r:id="rId1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876300" y="9081407"/>
            <a:ext cx="1085850" cy="954107"/>
          </a:xfrm>
          <a:prstGeom prst="rect">
            <a:avLst/>
          </a:prstGeom>
          <a:noFill/>
        </p:spPr>
        <p:txBody>
          <a:bodyPr wrap="square" rtlCol="0">
            <a:spAutoFit/>
          </a:bodyPr>
          <a:lstStyle/>
          <a:p>
            <a:r>
              <a:rPr lang="en-US" sz="2800" b="1">
                <a:solidFill>
                  <a:schemeClr val="accent2"/>
                </a:solidFill>
              </a:rPr>
              <a:t>your logo</a:t>
            </a:r>
            <a:endParaRPr lang="uk-UA" sz="2000" b="1">
              <a:solidFill>
                <a:schemeClr val="accent2"/>
              </a:solidFill>
            </a:endParaRPr>
          </a:p>
        </p:txBody>
      </p:sp>
      <p:cxnSp>
        <p:nvCxnSpPr>
          <p:cNvPr id="3" name="Straight Connector 2"/>
          <p:cNvCxnSpPr/>
          <p:nvPr userDrawn="1"/>
        </p:nvCxnSpPr>
        <p:spPr>
          <a:xfrm>
            <a:off x="7048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userDrawn="1"/>
        </p:nvCxnSpPr>
        <p:spPr>
          <a:xfrm>
            <a:off x="16744950" y="9186985"/>
            <a:ext cx="0" cy="742950"/>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470692"/>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9" r:id="rId4"/>
    <p:sldLayoutId id="2147483720" r:id="rId5"/>
    <p:sldLayoutId id="2147483717" r:id="rId6"/>
    <p:sldLayoutId id="2147483718" r:id="rId7"/>
    <p:sldLayoutId id="2147483726" r:id="rId8"/>
    <p:sldLayoutId id="2147483727" r:id="rId9"/>
    <p:sldLayoutId id="2147483721" r:id="rId10"/>
    <p:sldLayoutId id="2147483722" r:id="rId11"/>
    <p:sldLayoutId id="2147483723" r:id="rId12"/>
    <p:sldLayoutId id="2147483679" r:id="rId13"/>
    <p:sldLayoutId id="2147483724" r:id="rId14"/>
    <p:sldLayoutId id="2147483689" r:id="rId15"/>
    <p:sldLayoutId id="2147483682" r:id="rId16"/>
    <p:sldLayoutId id="2147483683" r:id="rId17"/>
    <p:sldLayoutId id="2147483685" r:id="rId18"/>
    <p:sldLayoutId id="2147483686" r:id="rId19"/>
    <p:sldLayoutId id="2147483688" r:id="rId20"/>
    <p:sldLayoutId id="2147483687" r:id="rId21"/>
    <p:sldLayoutId id="2147483684" r:id="rId22"/>
    <p:sldLayoutId id="2147483667" r:id="rId23"/>
    <p:sldLayoutId id="2147483779" r:id="rId24"/>
    <p:sldLayoutId id="2147483781" r:id="rId25"/>
    <p:sldLayoutId id="2147483782" r:id="rId26"/>
  </p:sldLayoutIdLst>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79994-5A96-9BF3-2571-C22A76B01F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A89536A-9B2D-88AF-7F32-14A2654026A6}"/>
              </a:ext>
            </a:extLst>
          </p:cNvPr>
          <p:cNvSpPr txBox="1"/>
          <p:nvPr/>
        </p:nvSpPr>
        <p:spPr>
          <a:xfrm>
            <a:off x="2634340" y="2638841"/>
            <a:ext cx="12475026" cy="1938992"/>
          </a:xfrm>
          <a:prstGeom prst="rect">
            <a:avLst/>
          </a:prstGeom>
          <a:noFill/>
        </p:spPr>
        <p:txBody>
          <a:bodyPr wrap="square" rtlCol="0">
            <a:spAutoFit/>
          </a:bodyPr>
          <a:lstStyle/>
          <a:p>
            <a:pPr algn="ctr"/>
            <a:r>
              <a:rPr lang="es-ES_tradnl" sz="6000" b="1" noProof="0" dirty="0">
                <a:solidFill>
                  <a:schemeClr val="accent1"/>
                </a:solidFill>
                <a:ea typeface="Roboto Condensed" panose="02000000000000000000" pitchFamily="2" charset="0"/>
                <a:cs typeface="Lato Semibold" panose="020F0502020204030203" pitchFamily="34" charset="0"/>
              </a:rPr>
              <a:t>Análisis de la evolución económica Argentina</a:t>
            </a:r>
            <a:r>
              <a:rPr lang="es-ES_tradnl" sz="6000" b="1" noProof="0" dirty="0">
                <a:solidFill>
                  <a:schemeClr val="accent1"/>
                </a:solidFill>
                <a:ea typeface="Lato Semibold" panose="020F0502020204030203" pitchFamily="34" charset="0"/>
                <a:cs typeface="Lato Semibold" panose="020F0502020204030203" pitchFamily="34" charset="0"/>
              </a:rPr>
              <a:t>: 1989 2021</a:t>
            </a:r>
          </a:p>
        </p:txBody>
      </p:sp>
      <p:grpSp>
        <p:nvGrpSpPr>
          <p:cNvPr id="4" name="Group 3">
            <a:extLst>
              <a:ext uri="{FF2B5EF4-FFF2-40B4-BE49-F238E27FC236}">
                <a16:creationId xmlns:a16="http://schemas.microsoft.com/office/drawing/2014/main" id="{992F472C-8888-5A51-609D-4A0DF2243793}"/>
              </a:ext>
            </a:extLst>
          </p:cNvPr>
          <p:cNvGrpSpPr/>
          <p:nvPr/>
        </p:nvGrpSpPr>
        <p:grpSpPr>
          <a:xfrm>
            <a:off x="2492834" y="2601686"/>
            <a:ext cx="685800" cy="685800"/>
            <a:chOff x="6324600" y="4114799"/>
            <a:chExt cx="685800" cy="685800"/>
          </a:xfrm>
        </p:grpSpPr>
        <p:cxnSp>
          <p:nvCxnSpPr>
            <p:cNvPr id="6" name="Straight Connector 5">
              <a:extLst>
                <a:ext uri="{FF2B5EF4-FFF2-40B4-BE49-F238E27FC236}">
                  <a16:creationId xmlns:a16="http://schemas.microsoft.com/office/drawing/2014/main" id="{BED51682-F47D-D7BF-1DA8-E8ACFF2499B4}"/>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EBD800E-1471-F4A2-BA92-5E3DD0D128E5}"/>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18C3EFF-FFCA-46EB-252B-29CA6D5B138D}"/>
              </a:ext>
            </a:extLst>
          </p:cNvPr>
          <p:cNvGrpSpPr/>
          <p:nvPr/>
        </p:nvGrpSpPr>
        <p:grpSpPr>
          <a:xfrm rot="10800000">
            <a:off x="14766466" y="3875564"/>
            <a:ext cx="685800" cy="685800"/>
            <a:chOff x="6324600" y="4114799"/>
            <a:chExt cx="685800" cy="685800"/>
          </a:xfrm>
        </p:grpSpPr>
        <p:cxnSp>
          <p:nvCxnSpPr>
            <p:cNvPr id="9" name="Straight Connector 8">
              <a:extLst>
                <a:ext uri="{FF2B5EF4-FFF2-40B4-BE49-F238E27FC236}">
                  <a16:creationId xmlns:a16="http://schemas.microsoft.com/office/drawing/2014/main" id="{0A26E67A-3CFF-D132-6601-C35067331DA6}"/>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D0E617C-876D-F66A-42B5-91D1F64C6249}"/>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7398BD11-F3B8-FDD2-C66B-3980EF36A4AC}"/>
              </a:ext>
            </a:extLst>
          </p:cNvPr>
          <p:cNvSpPr txBox="1"/>
          <p:nvPr/>
        </p:nvSpPr>
        <p:spPr>
          <a:xfrm>
            <a:off x="3810000" y="6294447"/>
            <a:ext cx="9508675" cy="1323439"/>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4000" noProof="0" dirty="0">
                <a:solidFill>
                  <a:schemeClr val="tx2">
                    <a:lumMod val="75000"/>
                  </a:schemeClr>
                </a:solidFill>
              </a:rPr>
              <a:t>Maestría en Explotación de Datos y Descubrimiento del Conocimiento</a:t>
            </a:r>
          </a:p>
        </p:txBody>
      </p:sp>
      <p:sp>
        <p:nvSpPr>
          <p:cNvPr id="11" name="TextBox 10">
            <a:extLst>
              <a:ext uri="{FF2B5EF4-FFF2-40B4-BE49-F238E27FC236}">
                <a16:creationId xmlns:a16="http://schemas.microsoft.com/office/drawing/2014/main" id="{0F0CCF01-1A18-81A4-BB86-9FCD1662E087}"/>
              </a:ext>
            </a:extLst>
          </p:cNvPr>
          <p:cNvSpPr txBox="1"/>
          <p:nvPr/>
        </p:nvSpPr>
        <p:spPr>
          <a:xfrm>
            <a:off x="13884727" y="9334500"/>
            <a:ext cx="4403273" cy="400110"/>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2000" noProof="0" dirty="0">
                <a:solidFill>
                  <a:schemeClr val="tx2">
                    <a:lumMod val="75000"/>
                  </a:schemeClr>
                </a:solidFill>
              </a:rPr>
              <a:t>Autor: Eduardo Miguel Kiszkurno</a:t>
            </a:r>
          </a:p>
        </p:txBody>
      </p:sp>
      <p:sp>
        <p:nvSpPr>
          <p:cNvPr id="2" name="TextBox 1">
            <a:extLst>
              <a:ext uri="{FF2B5EF4-FFF2-40B4-BE49-F238E27FC236}">
                <a16:creationId xmlns:a16="http://schemas.microsoft.com/office/drawing/2014/main" id="{A5A49D18-259B-F11B-770C-984D698E085C}"/>
              </a:ext>
            </a:extLst>
          </p:cNvPr>
          <p:cNvSpPr txBox="1"/>
          <p:nvPr/>
        </p:nvSpPr>
        <p:spPr>
          <a:xfrm>
            <a:off x="976997" y="9134445"/>
            <a:ext cx="4403273" cy="400110"/>
          </a:xfrm>
          <a:prstGeom prst="rect">
            <a:avLst/>
          </a:prstGeom>
          <a:noFill/>
        </p:spPr>
        <p:txBody>
          <a:bodyPr wrap="square" rtlCol="0">
            <a:spAutoFit/>
          </a:bodyPr>
          <a:lstStyle>
            <a:defPPr>
              <a:defRPr lang="uk-UA"/>
            </a:defPPr>
            <a:lvl1pPr algn="ctr">
              <a:defRPr sz="5400" b="1">
                <a:solidFill>
                  <a:schemeClr val="accent1"/>
                </a:solidFill>
                <a:ea typeface="Roboto Condensed" panose="02000000000000000000" pitchFamily="2" charset="0"/>
                <a:cs typeface="Lato Semibold" panose="020F0502020204030203" pitchFamily="34" charset="0"/>
              </a:defRPr>
            </a:lvl1pPr>
          </a:lstStyle>
          <a:p>
            <a:r>
              <a:rPr lang="es-ES_tradnl" sz="2000" noProof="0" dirty="0">
                <a:solidFill>
                  <a:schemeClr val="tx2">
                    <a:lumMod val="75000"/>
                  </a:schemeClr>
                </a:solidFill>
              </a:rPr>
              <a:t>Series Temporales</a:t>
            </a:r>
          </a:p>
        </p:txBody>
      </p:sp>
    </p:spTree>
    <p:extLst>
      <p:ext uri="{BB962C8B-B14F-4D97-AF65-F5344CB8AC3E}">
        <p14:creationId xmlns:p14="http://schemas.microsoft.com/office/powerpoint/2010/main" val="37144816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85BA6832-3B70-169C-20B5-91D10D85F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88AE7-DA53-8833-F950-54FCD5E58D0C}"/>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una clasificación alternativa (K-</a:t>
            </a:r>
            <a:r>
              <a:rPr lang="es-ES_tradnl" noProof="0" dirty="0" err="1"/>
              <a:t>means</a:t>
            </a:r>
            <a:r>
              <a:rPr lang="es-ES_tradnl" noProof="0" dirty="0"/>
              <a:t>)</a:t>
            </a:r>
          </a:p>
        </p:txBody>
      </p:sp>
      <p:sp>
        <p:nvSpPr>
          <p:cNvPr id="3" name="Slide Number Placeholder 2">
            <a:extLst>
              <a:ext uri="{FF2B5EF4-FFF2-40B4-BE49-F238E27FC236}">
                <a16:creationId xmlns:a16="http://schemas.microsoft.com/office/drawing/2014/main" id="{3C15F90F-900D-DE52-A642-FA06A09A034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10</a:t>
            </a:fld>
            <a:endParaRPr lang="es-ES_tradnl" noProof="0" dirty="0"/>
          </a:p>
        </p:txBody>
      </p:sp>
      <p:pic>
        <p:nvPicPr>
          <p:cNvPr id="5" name="Picture 1">
            <a:extLst>
              <a:ext uri="{FF2B5EF4-FFF2-40B4-BE49-F238E27FC236}">
                <a16:creationId xmlns:a16="http://schemas.microsoft.com/office/drawing/2014/main" id="{2A2AE9F1-D398-AA64-5F9A-F8E473556565}"/>
              </a:ext>
            </a:extLst>
          </p:cNvPr>
          <p:cNvPicPr>
            <a:picLocks noChangeAspect="1"/>
          </p:cNvPicPr>
          <p:nvPr/>
        </p:nvPicPr>
        <p:blipFill>
          <a:blip r:embed="rId3"/>
          <a:stretch>
            <a:fillRect/>
          </a:stretch>
        </p:blipFill>
        <p:spPr>
          <a:xfrm>
            <a:off x="5714186" y="2009040"/>
            <a:ext cx="12498428" cy="8050536"/>
          </a:xfrm>
          <a:prstGeom prst="rect">
            <a:avLst/>
          </a:prstGeom>
        </p:spPr>
      </p:pic>
      <p:sp>
        <p:nvSpPr>
          <p:cNvPr id="4" name="Rectangle 1">
            <a:extLst>
              <a:ext uri="{FF2B5EF4-FFF2-40B4-BE49-F238E27FC236}">
                <a16:creationId xmlns:a16="http://schemas.microsoft.com/office/drawing/2014/main" id="{D7C5D825-C933-F155-F82C-9908F39CDEDD}"/>
              </a:ext>
            </a:extLst>
          </p:cNvPr>
          <p:cNvSpPr>
            <a:spLocks noChangeArrowheads="1"/>
          </p:cNvSpPr>
          <p:nvPr/>
        </p:nvSpPr>
        <p:spPr bwMode="auto">
          <a:xfrm>
            <a:off x="1080000" y="2160000"/>
            <a:ext cx="5868214" cy="3244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K-</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means</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de 4 clústeres</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GNI per cápita como único </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feature</a:t>
            </a:r>
            <a:endPar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Coef</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a:t>
            </a:r>
            <a:r>
              <a:rPr kumimoji="0" lang="es-ES_tradnl" sz="2800" b="0" i="0" u="none" strike="noStrike" cap="none" normalizeH="0" baseline="0" noProof="0" dirty="0" err="1">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Silhouette</a:t>
            </a: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 ~0.7 </a:t>
            </a:r>
          </a:p>
          <a:p>
            <a:pPr marL="342900" marR="0" lvl="0" indent="-3429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s-ES_tradnl" sz="2800" b="0" i="0" u="none" strike="noStrike" cap="none" normalizeH="0" baseline="0" noProof="0" dirty="0">
                <a:ln>
                  <a:noFill/>
                </a:ln>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Inercia = 12.72.</a:t>
            </a:r>
          </a:p>
        </p:txBody>
      </p:sp>
      <p:pic>
        <p:nvPicPr>
          <p:cNvPr id="6" name="Picture 5">
            <a:extLst>
              <a:ext uri="{FF2B5EF4-FFF2-40B4-BE49-F238E27FC236}">
                <a16:creationId xmlns:a16="http://schemas.microsoft.com/office/drawing/2014/main" id="{71A2D6ED-5B1D-9763-D067-60097A9ECAAD}"/>
              </a:ext>
            </a:extLst>
          </p:cNvPr>
          <p:cNvPicPr>
            <a:picLocks noChangeAspect="1"/>
          </p:cNvPicPr>
          <p:nvPr/>
        </p:nvPicPr>
        <p:blipFill>
          <a:blip r:embed="rId4"/>
          <a:stretch>
            <a:fillRect/>
          </a:stretch>
        </p:blipFill>
        <p:spPr>
          <a:xfrm>
            <a:off x="6858000" y="2425700"/>
            <a:ext cx="2037976" cy="1117600"/>
          </a:xfrm>
          <a:prstGeom prst="rect">
            <a:avLst/>
          </a:prstGeom>
        </p:spPr>
      </p:pic>
    </p:spTree>
    <p:extLst>
      <p:ext uri="{BB962C8B-B14F-4D97-AF65-F5344CB8AC3E}">
        <p14:creationId xmlns:p14="http://schemas.microsoft.com/office/powerpoint/2010/main" val="3459506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4C09-D1D1-6256-BD49-87BB30F14CD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FC01933-F755-C07A-DB92-583900FC05F6}"/>
              </a:ext>
            </a:extLst>
          </p:cNvPr>
          <p:cNvSpPr txBox="1"/>
          <p:nvPr/>
        </p:nvSpPr>
        <p:spPr>
          <a:xfrm>
            <a:off x="6863443" y="4589502"/>
            <a:ext cx="4561114"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Objetivos</a:t>
            </a:r>
          </a:p>
        </p:txBody>
      </p:sp>
      <p:grpSp>
        <p:nvGrpSpPr>
          <p:cNvPr id="4" name="Group 3">
            <a:extLst>
              <a:ext uri="{FF2B5EF4-FFF2-40B4-BE49-F238E27FC236}">
                <a16:creationId xmlns:a16="http://schemas.microsoft.com/office/drawing/2014/main" id="{E3836410-6664-FABB-108C-44E7F2BB815C}"/>
              </a:ext>
            </a:extLst>
          </p:cNvPr>
          <p:cNvGrpSpPr/>
          <p:nvPr/>
        </p:nvGrpSpPr>
        <p:grpSpPr>
          <a:xfrm>
            <a:off x="6711950" y="4457700"/>
            <a:ext cx="685800" cy="685800"/>
            <a:chOff x="6324600" y="4114799"/>
            <a:chExt cx="685800" cy="685800"/>
          </a:xfrm>
        </p:grpSpPr>
        <p:cxnSp>
          <p:nvCxnSpPr>
            <p:cNvPr id="6" name="Straight Connector 5">
              <a:extLst>
                <a:ext uri="{FF2B5EF4-FFF2-40B4-BE49-F238E27FC236}">
                  <a16:creationId xmlns:a16="http://schemas.microsoft.com/office/drawing/2014/main" id="{050C77AC-8BA0-BC28-4123-31A41F1853F3}"/>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E0C29AF-5DA8-372D-56B2-FD36C63F97FC}"/>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1419C87-BCDF-532B-5274-14B1A4EFA42C}"/>
              </a:ext>
            </a:extLst>
          </p:cNvPr>
          <p:cNvGrpSpPr/>
          <p:nvPr/>
        </p:nvGrpSpPr>
        <p:grpSpPr>
          <a:xfrm rot="10800000">
            <a:off x="10890250" y="5143500"/>
            <a:ext cx="685800" cy="685800"/>
            <a:chOff x="6324600" y="4114799"/>
            <a:chExt cx="685800" cy="685800"/>
          </a:xfrm>
        </p:grpSpPr>
        <p:cxnSp>
          <p:nvCxnSpPr>
            <p:cNvPr id="9" name="Straight Connector 8">
              <a:extLst>
                <a:ext uri="{FF2B5EF4-FFF2-40B4-BE49-F238E27FC236}">
                  <a16:creationId xmlns:a16="http://schemas.microsoft.com/office/drawing/2014/main" id="{46AFB4F6-B713-5C5C-128A-A6A91353658A}"/>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D2FBD8-20CD-5F88-64DC-E23913FFDBD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157009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15065-0447-C147-D68E-FEE6073AB6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F55552-6922-EF00-622B-63E7957BEFC9}"/>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limitación de las clasificaciones estáticas</a:t>
            </a:r>
          </a:p>
        </p:txBody>
      </p:sp>
      <p:sp>
        <p:nvSpPr>
          <p:cNvPr id="3" name="Slide Number Placeholder 2">
            <a:extLst>
              <a:ext uri="{FF2B5EF4-FFF2-40B4-BE49-F238E27FC236}">
                <a16:creationId xmlns:a16="http://schemas.microsoft.com/office/drawing/2014/main" id="{C9FEE150-E140-EFA8-9C90-634631B24F3F}"/>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12</a:t>
            </a:fld>
            <a:endParaRPr lang="es-ES_tradnl" noProof="0" dirty="0"/>
          </a:p>
        </p:txBody>
      </p:sp>
      <p:sp>
        <p:nvSpPr>
          <p:cNvPr id="6" name="Rectangle 5">
            <a:extLst>
              <a:ext uri="{FF2B5EF4-FFF2-40B4-BE49-F238E27FC236}">
                <a16:creationId xmlns:a16="http://schemas.microsoft.com/office/drawing/2014/main" id="{5313C5C6-5592-13FE-B4A9-0ED38143ADE0}"/>
              </a:ext>
            </a:extLst>
          </p:cNvPr>
          <p:cNvSpPr/>
          <p:nvPr/>
        </p:nvSpPr>
        <p:spPr>
          <a:xfrm>
            <a:off x="1080000" y="2160000"/>
            <a:ext cx="15150600" cy="6319551"/>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Las clasificaciones estáticas no capturan dinámicas temporales. Solo reflejan estado actual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Pierden información crítica: ¿Cómo llegó cada país a su situación actual?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Otras técnicas </a:t>
            </a:r>
            <a:r>
              <a:rPr lang="es-ES_tradnl" sz="3600" noProof="0" dirty="0">
                <a:effectLst/>
                <a:latin typeface="Arial" panose="020B0604020202020204" pitchFamily="34" charset="0"/>
                <a:ea typeface="Times New Roman" panose="02020603050405020304" pitchFamily="18" charset="0"/>
                <a:cs typeface="Times New Roman" panose="02020603050405020304" pitchFamily="18" charset="0"/>
              </a:rPr>
              <a:t>permiten capturar patrones a lo largo del tiempo </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Podemos complementar clasificación por ingresos con análisis temporal</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effectLst/>
                <a:latin typeface="Arial" panose="020B0604020202020204" pitchFamily="34" charset="0"/>
                <a:ea typeface="Times New Roman" panose="02020603050405020304" pitchFamily="18" charset="0"/>
                <a:cs typeface="Times New Roman" panose="02020603050405020304" pitchFamily="18" charset="0"/>
              </a:rPr>
              <a:t>¿Países con similar GNI actual tienen trayectorias similares? </a:t>
            </a:r>
          </a:p>
        </p:txBody>
      </p:sp>
    </p:spTree>
    <p:extLst>
      <p:ext uri="{BB962C8B-B14F-4D97-AF65-F5344CB8AC3E}">
        <p14:creationId xmlns:p14="http://schemas.microsoft.com/office/powerpoint/2010/main" val="195894673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B2B4-DF57-6BDE-5240-D11A90DC2D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5851F4-2CB2-5F77-3443-95D4D18D2B7B}"/>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objetivo general del trabajo</a:t>
            </a:r>
          </a:p>
        </p:txBody>
      </p:sp>
      <p:sp>
        <p:nvSpPr>
          <p:cNvPr id="3" name="Slide Number Placeholder 2">
            <a:extLst>
              <a:ext uri="{FF2B5EF4-FFF2-40B4-BE49-F238E27FC236}">
                <a16:creationId xmlns:a16="http://schemas.microsoft.com/office/drawing/2014/main" id="{2830F50B-3863-448E-DC78-228186D4592D}"/>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13</a:t>
            </a:fld>
            <a:endParaRPr lang="es-ES_tradnl" noProof="0" dirty="0"/>
          </a:p>
        </p:txBody>
      </p:sp>
      <p:sp>
        <p:nvSpPr>
          <p:cNvPr id="4" name="TextBox 3">
            <a:extLst>
              <a:ext uri="{FF2B5EF4-FFF2-40B4-BE49-F238E27FC236}">
                <a16:creationId xmlns:a16="http://schemas.microsoft.com/office/drawing/2014/main" id="{4D3BE376-FCAC-5218-C302-4CEB4CFF03C8}"/>
              </a:ext>
            </a:extLst>
          </p:cNvPr>
          <p:cNvSpPr txBox="1"/>
          <p:nvPr/>
        </p:nvSpPr>
        <p:spPr>
          <a:xfrm>
            <a:off x="2057400" y="3989338"/>
            <a:ext cx="13544550" cy="2308324"/>
          </a:xfrm>
          <a:prstGeom prst="rect">
            <a:avLst/>
          </a:prstGeom>
          <a:noFill/>
        </p:spPr>
        <p:txBody>
          <a:bodyPr wrap="square" rtlCol="0">
            <a:spAutoFit/>
          </a:bodyPr>
          <a:lstStyle/>
          <a:p>
            <a:pPr algn="ctr"/>
            <a:r>
              <a:rPr lang="es-ES_tradnl" sz="3600" b="1" noProof="0" dirty="0">
                <a:solidFill>
                  <a:schemeClr val="accent1"/>
                </a:solidFill>
                <a:latin typeface="Arial" panose="020B0604020202020204" pitchFamily="34" charset="0"/>
                <a:cs typeface="Arial" panose="020B0604020202020204" pitchFamily="34" charset="0"/>
              </a:rPr>
              <a:t>Clasificar</a:t>
            </a:r>
            <a:r>
              <a:rPr lang="es-ES_tradnl" sz="3600" noProof="0" dirty="0">
                <a:latin typeface="Arial" panose="020B0604020202020204" pitchFamily="34" charset="0"/>
                <a:cs typeface="Arial" panose="020B0604020202020204" pitchFamily="34" charset="0"/>
              </a:rPr>
              <a:t> países según sus patrones temporales de evolución económica utilizando </a:t>
            </a:r>
            <a:r>
              <a:rPr lang="es-ES_tradnl" sz="3600" b="1" noProof="0" dirty="0">
                <a:solidFill>
                  <a:schemeClr val="accent1"/>
                </a:solidFill>
                <a:latin typeface="Arial" panose="020B0604020202020204" pitchFamily="34" charset="0"/>
                <a:cs typeface="Arial" panose="020B0604020202020204" pitchFamily="34" charset="0"/>
              </a:rPr>
              <a:t>Dynamic Time </a:t>
            </a:r>
            <a:r>
              <a:rPr lang="es-ES_tradnl" sz="3600" b="1" noProof="0" dirty="0" err="1">
                <a:solidFill>
                  <a:schemeClr val="accent1"/>
                </a:solidFill>
                <a:latin typeface="Arial" panose="020B0604020202020204" pitchFamily="34" charset="0"/>
                <a:cs typeface="Arial" panose="020B0604020202020204" pitchFamily="34" charset="0"/>
              </a:rPr>
              <a:t>Warping</a:t>
            </a:r>
            <a:r>
              <a:rPr lang="es-ES_tradnl" sz="3600" noProof="0" dirty="0">
                <a:latin typeface="Arial" panose="020B0604020202020204" pitchFamily="34" charset="0"/>
                <a:cs typeface="Arial" panose="020B0604020202020204" pitchFamily="34" charset="0"/>
              </a:rPr>
              <a:t> sobre datos del GNI per cápita (1963-2022)</a:t>
            </a:r>
          </a:p>
          <a:p>
            <a:pPr algn="ctr"/>
            <a:endParaRPr lang="es-ES_tradnl" sz="3600" noProof="0" dirty="0">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5FE60227-68C3-86C3-EEFB-E8ECFC0730CF}"/>
              </a:ext>
            </a:extLst>
          </p:cNvPr>
          <p:cNvGrpSpPr/>
          <p:nvPr/>
        </p:nvGrpSpPr>
        <p:grpSpPr>
          <a:xfrm>
            <a:off x="2076450" y="3830598"/>
            <a:ext cx="685800" cy="685800"/>
            <a:chOff x="6324600" y="4114799"/>
            <a:chExt cx="685800" cy="685800"/>
          </a:xfrm>
        </p:grpSpPr>
        <p:cxnSp>
          <p:nvCxnSpPr>
            <p:cNvPr id="7" name="Straight Connector 6">
              <a:extLst>
                <a:ext uri="{FF2B5EF4-FFF2-40B4-BE49-F238E27FC236}">
                  <a16:creationId xmlns:a16="http://schemas.microsoft.com/office/drawing/2014/main" id="{DBDE5BED-EF02-3A48-8089-726856B2753A}"/>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5DA6412-42C3-C649-F8B7-E9596736FAE3}"/>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E98CE601-5EAC-DD77-0EB4-DA966884B15A}"/>
              </a:ext>
            </a:extLst>
          </p:cNvPr>
          <p:cNvGrpSpPr/>
          <p:nvPr/>
        </p:nvGrpSpPr>
        <p:grpSpPr>
          <a:xfrm rot="10800000">
            <a:off x="15114181" y="4995524"/>
            <a:ext cx="685800" cy="685800"/>
            <a:chOff x="6324600" y="4114799"/>
            <a:chExt cx="685800" cy="685800"/>
          </a:xfrm>
        </p:grpSpPr>
        <p:cxnSp>
          <p:nvCxnSpPr>
            <p:cNvPr id="10" name="Straight Connector 9">
              <a:extLst>
                <a:ext uri="{FF2B5EF4-FFF2-40B4-BE49-F238E27FC236}">
                  <a16:creationId xmlns:a16="http://schemas.microsoft.com/office/drawing/2014/main" id="{5195EF46-8237-0605-A43D-DD1C44206225}"/>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2F2ED-D31B-4394-37F5-64F3A9956868}"/>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6733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85DEF-E6E4-AD47-8CA5-A21FC524F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77686-3155-6BA7-0E24-98370DF82210}"/>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objetivos</a:t>
            </a:r>
            <a:br>
              <a:rPr lang="es-ES_tradnl" noProof="0" dirty="0"/>
            </a:br>
            <a:r>
              <a:rPr lang="es-ES_tradnl" noProof="0" dirty="0"/>
              <a:t>objetivos específicos</a:t>
            </a:r>
          </a:p>
        </p:txBody>
      </p:sp>
      <p:sp>
        <p:nvSpPr>
          <p:cNvPr id="3" name="Slide Number Placeholder 2">
            <a:extLst>
              <a:ext uri="{FF2B5EF4-FFF2-40B4-BE49-F238E27FC236}">
                <a16:creationId xmlns:a16="http://schemas.microsoft.com/office/drawing/2014/main" id="{9612DD49-F84E-4019-F840-345DB161485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14</a:t>
            </a:fld>
            <a:endParaRPr lang="es-ES_tradnl" noProof="0" dirty="0"/>
          </a:p>
        </p:txBody>
      </p:sp>
      <p:sp>
        <p:nvSpPr>
          <p:cNvPr id="6" name="Rectangle 5">
            <a:extLst>
              <a:ext uri="{FF2B5EF4-FFF2-40B4-BE49-F238E27FC236}">
                <a16:creationId xmlns:a16="http://schemas.microsoft.com/office/drawing/2014/main" id="{92F95211-7730-892D-C795-00B116D80DA5}"/>
              </a:ext>
            </a:extLst>
          </p:cNvPr>
          <p:cNvSpPr/>
          <p:nvPr/>
        </p:nvSpPr>
        <p:spPr>
          <a:xfrm>
            <a:off x="1080000" y="2160000"/>
            <a:ext cx="15226800" cy="7350730"/>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Análisis DTW de Argentina: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Identificar los países más similares a Argentina según patrones temporales de GNI</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Analizar 197 países con 1 indicador económico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Comparar resultados con clasificaciones del Banco Mundial y el resultado de K-</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means</a:t>
            </a:r>
            <a:endParaRPr lang="es-ES_tradnl" sz="28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Clustering</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Temporal: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Implementar K-</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usando DTW como medida de distancia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Validar con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silhouette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score</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Comparación DTW vs Banco Mundial vs K-</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tradicional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Identificar complementariedad entre enfoques</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Validación Empírica:</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 ¿Está realmente en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o en Low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según DTW?</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Análisis regional: ¿Predomina América Latina en países similares?</a:t>
            </a:r>
          </a:p>
        </p:txBody>
      </p:sp>
    </p:spTree>
    <p:extLst>
      <p:ext uri="{BB962C8B-B14F-4D97-AF65-F5344CB8AC3E}">
        <p14:creationId xmlns:p14="http://schemas.microsoft.com/office/powerpoint/2010/main" val="15490601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BD12A-DAFA-B58F-FB56-1A64165AF1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6A37C36-8F1C-6B3E-EE4C-AFFDD70724AF}"/>
              </a:ext>
            </a:extLst>
          </p:cNvPr>
          <p:cNvSpPr txBox="1"/>
          <p:nvPr/>
        </p:nvSpPr>
        <p:spPr>
          <a:xfrm>
            <a:off x="6632124" y="4589502"/>
            <a:ext cx="50237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Metodología</a:t>
            </a:r>
          </a:p>
        </p:txBody>
      </p:sp>
      <p:grpSp>
        <p:nvGrpSpPr>
          <p:cNvPr id="4" name="Group 3">
            <a:extLst>
              <a:ext uri="{FF2B5EF4-FFF2-40B4-BE49-F238E27FC236}">
                <a16:creationId xmlns:a16="http://schemas.microsoft.com/office/drawing/2014/main" id="{40D6B62E-FEA3-932E-9478-389BB71CF1EC}"/>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9C51616F-AFDC-9B94-5085-2B556CD85792}"/>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0C98786-F8A2-D154-C104-5BD005BEF129}"/>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F4BBB85-10BE-EB9E-15DF-E246D069796D}"/>
              </a:ext>
            </a:extLst>
          </p:cNvPr>
          <p:cNvGrpSpPr/>
          <p:nvPr/>
        </p:nvGrpSpPr>
        <p:grpSpPr>
          <a:xfrm rot="10800000">
            <a:off x="11049000" y="5143500"/>
            <a:ext cx="685800" cy="685800"/>
            <a:chOff x="6324600" y="4114799"/>
            <a:chExt cx="685800" cy="685800"/>
          </a:xfrm>
        </p:grpSpPr>
        <p:cxnSp>
          <p:nvCxnSpPr>
            <p:cNvPr id="9" name="Straight Connector 8">
              <a:extLst>
                <a:ext uri="{FF2B5EF4-FFF2-40B4-BE49-F238E27FC236}">
                  <a16:creationId xmlns:a16="http://schemas.microsoft.com/office/drawing/2014/main" id="{E002E3AC-A170-8940-B65F-E27EA810ADAF}"/>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DA78892-C6CE-08B9-96AD-9D6D84CA75C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00927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6EAC6-2268-6342-0712-34769BF1A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5F451-5E24-B84C-2988-E9F88919C7EA}"/>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(DTW)</a:t>
            </a:r>
          </a:p>
        </p:txBody>
      </p:sp>
      <p:sp>
        <p:nvSpPr>
          <p:cNvPr id="3" name="Slide Number Placeholder 2">
            <a:extLst>
              <a:ext uri="{FF2B5EF4-FFF2-40B4-BE49-F238E27FC236}">
                <a16:creationId xmlns:a16="http://schemas.microsoft.com/office/drawing/2014/main" id="{7603326B-A64F-113C-37A1-1CDACD7CB66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16</a:t>
            </a:fld>
            <a:endParaRPr lang="es-ES_tradnl" noProof="0" dirty="0"/>
          </a:p>
        </p:txBody>
      </p:sp>
      <p:sp>
        <p:nvSpPr>
          <p:cNvPr id="6" name="Rectangle 5">
            <a:extLst>
              <a:ext uri="{FF2B5EF4-FFF2-40B4-BE49-F238E27FC236}">
                <a16:creationId xmlns:a16="http://schemas.microsoft.com/office/drawing/2014/main" id="{FB5A41E9-696B-01CB-FF7A-54AD4BBFBC37}"/>
              </a:ext>
            </a:extLst>
          </p:cNvPr>
          <p:cNvSpPr/>
          <p:nvPr/>
        </p:nvSpPr>
        <p:spPr>
          <a:xfrm>
            <a:off x="1080000" y="2160000"/>
            <a:ext cx="15607800" cy="5488554"/>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Algoritmo que encuentra la mejor alineación temporal entre dos series, permitiendo comparar formas independientemente del tiempo</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Permite "estirar" y "comprimir" el tiempo para encontrar mejor coincidencia</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Captura patrones temporales (formas de las curvas) </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Invariante a velocidad (permite diferentes ritmos de crecimiento)</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Interpretable (distancia = diferencia en patrones evolutivos)</a:t>
            </a:r>
          </a:p>
        </p:txBody>
      </p:sp>
    </p:spTree>
    <p:extLst>
      <p:ext uri="{BB962C8B-B14F-4D97-AF65-F5344CB8AC3E}">
        <p14:creationId xmlns:p14="http://schemas.microsoft.com/office/powerpoint/2010/main" val="181045266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CDAC9-4B9B-2338-AEC2-65E8738E2E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A05B8-575A-48B1-E3F6-B0EC39AA89D8}"/>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(DTW)</a:t>
            </a:r>
          </a:p>
        </p:txBody>
      </p:sp>
      <p:sp>
        <p:nvSpPr>
          <p:cNvPr id="3" name="Slide Number Placeholder 2">
            <a:extLst>
              <a:ext uri="{FF2B5EF4-FFF2-40B4-BE49-F238E27FC236}">
                <a16:creationId xmlns:a16="http://schemas.microsoft.com/office/drawing/2014/main" id="{42BD527C-4EDD-ECF2-1ED7-1FD757FD5C4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17</a:t>
            </a:fld>
            <a:endParaRPr lang="es-ES_tradnl" noProof="0" dirty="0"/>
          </a:p>
        </p:txBody>
      </p:sp>
      <p:sp>
        <p:nvSpPr>
          <p:cNvPr id="6" name="Rectangle 5">
            <a:extLst>
              <a:ext uri="{FF2B5EF4-FFF2-40B4-BE49-F238E27FC236}">
                <a16:creationId xmlns:a16="http://schemas.microsoft.com/office/drawing/2014/main" id="{B41412CB-E367-567B-E4C0-A55DB22122E3}"/>
              </a:ext>
            </a:extLst>
          </p:cNvPr>
          <p:cNvSpPr/>
          <p:nvPr/>
        </p:nvSpPr>
        <p:spPr>
          <a:xfrm>
            <a:off x="1080000" y="2160000"/>
            <a:ext cx="15836400" cy="6319551"/>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Costo computacional alto: O(</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n·m</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en complejidad temporal y espacial (n, m = longitudes de series)</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Requiere series continuas: No tolera gaps o valores faltantes</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Sensible a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outliers</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Valores atípicos pueden distorsionar significativamente la distancia</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No cumple la desigualdad triangular</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Difícil interpretación de magnitud</a:t>
            </a:r>
          </a:p>
        </p:txBody>
      </p:sp>
    </p:spTree>
    <p:extLst>
      <p:ext uri="{BB962C8B-B14F-4D97-AF65-F5344CB8AC3E}">
        <p14:creationId xmlns:p14="http://schemas.microsoft.com/office/powerpoint/2010/main" val="344350231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B932D-878A-8959-D157-D539675519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AE22D-8673-19A7-4838-14D3754ECA81}"/>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a:t>Dynamic Time </a:t>
            </a:r>
            <a:r>
              <a:rPr lang="es-ES_tradnl" noProof="0" dirty="0" err="1"/>
              <a:t>Warping</a:t>
            </a:r>
            <a:r>
              <a:rPr lang="es-ES_tradnl" noProof="0" dirty="0"/>
              <a:t> implementación</a:t>
            </a:r>
          </a:p>
        </p:txBody>
      </p:sp>
      <p:sp>
        <p:nvSpPr>
          <p:cNvPr id="3" name="Slide Number Placeholder 2">
            <a:extLst>
              <a:ext uri="{FF2B5EF4-FFF2-40B4-BE49-F238E27FC236}">
                <a16:creationId xmlns:a16="http://schemas.microsoft.com/office/drawing/2014/main" id="{6CA6425A-9F03-8C47-A15C-FFA92EB0CB70}"/>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18</a:t>
            </a:fld>
            <a:endParaRPr lang="es-ES_tradnl" noProof="0" dirty="0"/>
          </a:p>
        </p:txBody>
      </p:sp>
      <p:sp>
        <p:nvSpPr>
          <p:cNvPr id="6" name="Rectangle 5">
            <a:extLst>
              <a:ext uri="{FF2B5EF4-FFF2-40B4-BE49-F238E27FC236}">
                <a16:creationId xmlns:a16="http://schemas.microsoft.com/office/drawing/2014/main" id="{C3C4A6DA-7AC9-BDED-0209-633744B9A1B8}"/>
              </a:ext>
            </a:extLst>
          </p:cNvPr>
          <p:cNvSpPr/>
          <p:nvPr/>
        </p:nvSpPr>
        <p:spPr>
          <a:xfrm>
            <a:off x="1080000" y="2160000"/>
            <a:ext cx="14541000" cy="6170792"/>
          </a:xfrm>
          <a:prstGeom prst="rect">
            <a:avLst/>
          </a:prstGeom>
        </p:spPr>
        <p:txBody>
          <a:bodyPr wrap="square">
            <a:spAutoFit/>
          </a:bodyPr>
          <a:lstStyle/>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Variable: GNI per cápita </a:t>
            </a:r>
          </a:p>
          <a:p>
            <a:pPr marL="285750" indent="-285750" algn="just">
              <a:lnSpc>
                <a:spcPct val="150000"/>
              </a:lnSpc>
              <a:spcBef>
                <a:spcPts val="400"/>
              </a:spcBef>
              <a:spcAft>
                <a:spcPts val="600"/>
              </a:spcAft>
              <a:buFont typeface="Arial" panose="020B0604020202020204" pitchFamily="34" charset="0"/>
              <a:buChar char="•"/>
            </a:pPr>
            <a:r>
              <a:rPr lang="es-ES_tradnl" sz="3600" dirty="0">
                <a:latin typeface="Arial" panose="020B0604020202020204" pitchFamily="34" charset="0"/>
                <a:ea typeface="Times New Roman" panose="02020603050405020304" pitchFamily="18" charset="0"/>
                <a:cs typeface="Times New Roman" panose="02020603050405020304" pitchFamily="18" charset="0"/>
              </a:rPr>
              <a:t>Países: 197 economías del Banco Mundial</a:t>
            </a:r>
          </a:p>
          <a:p>
            <a:pPr marL="971550" lvl="1" indent="-285750" algn="just">
              <a:lnSpc>
                <a:spcPct val="150000"/>
              </a:lnSpc>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Eliminación de Nulos (12 países que no cumplían la mínima de 20 registros continuos sin nulos) -&gt; 185 países</a:t>
            </a:r>
          </a:p>
          <a:p>
            <a:pPr marL="971550" lvl="1" indent="-285750" algn="just">
              <a:lnSpc>
                <a:spcPct val="150000"/>
              </a:lnSpc>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Nos quedamos con los años </a:t>
            </a:r>
            <a:r>
              <a:rPr lang="es-ES_tradnl" sz="3200" b="1" dirty="0">
                <a:latin typeface="Arial" panose="020B0604020202020204" pitchFamily="34" charset="0"/>
                <a:ea typeface="Times New Roman" panose="02020603050405020304" pitchFamily="18" charset="0"/>
                <a:cs typeface="Times New Roman" panose="02020603050405020304" pitchFamily="18" charset="0"/>
              </a:rPr>
              <a:t>1989 a 2021</a:t>
            </a:r>
            <a:r>
              <a:rPr lang="es-ES_tradnl" sz="3200" dirty="0">
                <a:latin typeface="Arial" panose="020B0604020202020204" pitchFamily="34" charset="0"/>
                <a:ea typeface="Times New Roman" panose="02020603050405020304" pitchFamily="18" charset="0"/>
                <a:cs typeface="Times New Roman" panose="02020603050405020304" pitchFamily="18" charset="0"/>
              </a:rPr>
              <a:t> -&gt; </a:t>
            </a:r>
            <a:r>
              <a:rPr lang="es-ES_tradnl" sz="3200" b="1" dirty="0">
                <a:latin typeface="Arial" panose="020B0604020202020204" pitchFamily="34" charset="0"/>
                <a:ea typeface="Times New Roman" panose="02020603050405020304" pitchFamily="18" charset="0"/>
                <a:cs typeface="Times New Roman" panose="02020603050405020304" pitchFamily="18" charset="0"/>
              </a:rPr>
              <a:t>141 países</a:t>
            </a:r>
            <a:endParaRPr lang="es-ES_tradnl" sz="36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Librería: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dtaidistance</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(Python)</a:t>
            </a:r>
          </a:p>
          <a:p>
            <a:pPr marL="285750" indent="-285750" algn="just">
              <a:lnSpc>
                <a:spcPct val="150000"/>
              </a:lnSpc>
              <a:spcBef>
                <a:spcPts val="400"/>
              </a:spcBef>
              <a:spcAft>
                <a:spcPts val="600"/>
              </a:spcAft>
              <a:buFont typeface="Arial" panose="020B0604020202020204" pitchFamily="34" charset="0"/>
              <a:buChar char="•"/>
            </a:pP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Normalización: Z-score por país (media = 0, </a:t>
            </a:r>
            <a:r>
              <a:rPr lang="es-ES_tradnl" sz="3600" noProof="0" dirty="0" err="1">
                <a:latin typeface="Arial" panose="020B0604020202020204" pitchFamily="34" charset="0"/>
                <a:ea typeface="Times New Roman" panose="02020603050405020304" pitchFamily="18" charset="0"/>
                <a:cs typeface="Times New Roman" panose="02020603050405020304" pitchFamily="18" charset="0"/>
              </a:rPr>
              <a:t>std</a:t>
            </a:r>
            <a:r>
              <a:rPr lang="es-ES_tradnl" sz="3600" noProof="0" dirty="0">
                <a:latin typeface="Arial" panose="020B0604020202020204" pitchFamily="34" charset="0"/>
                <a:ea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268086188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3F1CD5F-D741-FDB6-AB35-453DE964D7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5C2D3-27A8-BCC9-6C4D-7B1C7297C2A8}"/>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metodología</a:t>
            </a:r>
            <a:br>
              <a:rPr lang="es-ES_tradnl" noProof="0" dirty="0"/>
            </a:br>
            <a:r>
              <a:rPr lang="es-ES_tradnl" noProof="0" dirty="0" err="1"/>
              <a:t>clustering</a:t>
            </a:r>
            <a:r>
              <a:rPr lang="es-ES_tradnl" noProof="0" dirty="0"/>
              <a:t> y reducción dimensional</a:t>
            </a:r>
          </a:p>
        </p:txBody>
      </p:sp>
      <p:sp>
        <p:nvSpPr>
          <p:cNvPr id="3" name="Slide Number Placeholder 2">
            <a:extLst>
              <a:ext uri="{FF2B5EF4-FFF2-40B4-BE49-F238E27FC236}">
                <a16:creationId xmlns:a16="http://schemas.microsoft.com/office/drawing/2014/main" id="{743BB796-FDE1-0E29-17FE-A0D6AC7255A2}"/>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19</a:t>
            </a:fld>
            <a:endParaRPr lang="es-ES_tradnl" noProof="0" dirty="0"/>
          </a:p>
        </p:txBody>
      </p:sp>
      <p:sp>
        <p:nvSpPr>
          <p:cNvPr id="6" name="Rectangle 5">
            <a:extLst>
              <a:ext uri="{FF2B5EF4-FFF2-40B4-BE49-F238E27FC236}">
                <a16:creationId xmlns:a16="http://schemas.microsoft.com/office/drawing/2014/main" id="{EEEB7AF5-0627-F483-12E0-3CF293F78D8C}"/>
              </a:ext>
            </a:extLst>
          </p:cNvPr>
          <p:cNvSpPr/>
          <p:nvPr/>
        </p:nvSpPr>
        <p:spPr>
          <a:xfrm>
            <a:off x="2286000" y="2790765"/>
            <a:ext cx="13716000" cy="6930102"/>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sobre Distancias DTW</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Input: Matriz de distancias DTW 197×197</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Algoritmo: 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con inicialización k-</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means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Selección de K: Método del codo +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Silhouette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analysis</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Resultado: 4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clusters</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óptimos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Multidimensional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Scaling</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(MDS)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Problema: Matriz 197×197 no es visualizable</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Solución: Reducir a 2 dimensiones preservando distancias relativas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Resultado: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Scatter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plot</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donde distancia visual ≈ distancia DTW</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Interpretación de Dimensiones MDS:</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Dimensión X: No representa variable específica</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Dimensión Y: No representa variable específica</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Distancia entre puntos: SÍ representa similitud DTW</a:t>
            </a:r>
          </a:p>
          <a:p>
            <a:pPr marL="971550" lvl="1"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Analogía: Mapa 2D de un espacio de 197 dimensiones</a:t>
            </a:r>
          </a:p>
        </p:txBody>
      </p:sp>
      <p:sp>
        <p:nvSpPr>
          <p:cNvPr id="4" name="TextBox 3">
            <a:extLst>
              <a:ext uri="{FF2B5EF4-FFF2-40B4-BE49-F238E27FC236}">
                <a16:creationId xmlns:a16="http://schemas.microsoft.com/office/drawing/2014/main" id="{28FC2776-CA03-D2AA-B933-021B706FAAE5}"/>
              </a:ext>
            </a:extLst>
          </p:cNvPr>
          <p:cNvSpPr txBox="1"/>
          <p:nvPr/>
        </p:nvSpPr>
        <p:spPr>
          <a:xfrm rot="20384172">
            <a:off x="1524000" y="3543300"/>
            <a:ext cx="13563600" cy="4508927"/>
          </a:xfrm>
          <a:prstGeom prst="rect">
            <a:avLst/>
          </a:prstGeom>
          <a:noFill/>
        </p:spPr>
        <p:txBody>
          <a:bodyPr wrap="square" rtlCol="0">
            <a:spAutoFit/>
          </a:bodyPr>
          <a:lstStyle/>
          <a:p>
            <a:r>
              <a:rPr lang="es-ES_tradnl" sz="28700" noProof="0" dirty="0">
                <a:solidFill>
                  <a:schemeClr val="tx2"/>
                </a:solidFill>
              </a:rPr>
              <a:t>Revisar</a:t>
            </a:r>
          </a:p>
        </p:txBody>
      </p:sp>
    </p:spTree>
    <p:extLst>
      <p:ext uri="{BB962C8B-B14F-4D97-AF65-F5344CB8AC3E}">
        <p14:creationId xmlns:p14="http://schemas.microsoft.com/office/powerpoint/2010/main" val="3461949439"/>
      </p:ext>
    </p:extLst>
  </p:cSld>
  <p:clrMapOvr>
    <a:masterClrMapping/>
  </p:clrMapOvr>
  <mc:AlternateContent xmlns:mc="http://schemas.openxmlformats.org/markup-compatibility/2006">
    <mc:Choice xmlns:p14="http://schemas.microsoft.com/office/powerpoint/2010/main" Requires="p14">
      <p:transition spd="slow" p14:dur="250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6F31F4-4A1A-3E6A-9CD5-9D00BE68C3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EB3FC-CBC0-1B98-7E83-02CEED527CF0}"/>
              </a:ext>
            </a:extLst>
          </p:cNvPr>
          <p:cNvSpPr>
            <a:spLocks noGrp="1"/>
          </p:cNvSpPr>
          <p:nvPr>
            <p:ph type="title"/>
          </p:nvPr>
        </p:nvSpPr>
        <p:spPr>
          <a:xfrm>
            <a:off x="876300" y="571411"/>
            <a:ext cx="8267700" cy="1338828"/>
          </a:xfrm>
        </p:spPr>
        <p:txBody>
          <a:bodyPr/>
          <a:lstStyle/>
          <a:p>
            <a:r>
              <a:rPr lang="es-ES_tradnl" noProof="0" dirty="0">
                <a:solidFill>
                  <a:schemeClr val="accent1"/>
                </a:solidFill>
              </a:rPr>
              <a:t>Agenda</a:t>
            </a:r>
            <a:br>
              <a:rPr lang="es-ES_tradnl" noProof="0" dirty="0"/>
            </a:br>
            <a:r>
              <a:rPr lang="es-ES_tradnl" noProof="0" dirty="0"/>
              <a:t>de la presentación</a:t>
            </a:r>
          </a:p>
        </p:txBody>
      </p:sp>
      <p:sp>
        <p:nvSpPr>
          <p:cNvPr id="3" name="Slide Number Placeholder 2">
            <a:extLst>
              <a:ext uri="{FF2B5EF4-FFF2-40B4-BE49-F238E27FC236}">
                <a16:creationId xmlns:a16="http://schemas.microsoft.com/office/drawing/2014/main" id="{8612A904-F278-06C6-3A86-336E5B4FBE07}"/>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a:t>
            </a:fld>
            <a:endParaRPr lang="es-ES_tradnl" noProof="0" dirty="0"/>
          </a:p>
        </p:txBody>
      </p:sp>
      <p:grpSp>
        <p:nvGrpSpPr>
          <p:cNvPr id="5" name="Group 4">
            <a:extLst>
              <a:ext uri="{FF2B5EF4-FFF2-40B4-BE49-F238E27FC236}">
                <a16:creationId xmlns:a16="http://schemas.microsoft.com/office/drawing/2014/main" id="{BECABCCC-F3C6-0DD6-8CB0-09E2AD1E5059}"/>
              </a:ext>
            </a:extLst>
          </p:cNvPr>
          <p:cNvGrpSpPr/>
          <p:nvPr/>
        </p:nvGrpSpPr>
        <p:grpSpPr>
          <a:xfrm>
            <a:off x="1562101" y="3352249"/>
            <a:ext cx="7353300" cy="1862048"/>
            <a:chOff x="1562101" y="3352249"/>
            <a:chExt cx="7353300" cy="1862048"/>
          </a:xfrm>
        </p:grpSpPr>
        <p:sp>
          <p:nvSpPr>
            <p:cNvPr id="4" name="TextBox 3">
              <a:extLst>
                <a:ext uri="{FF2B5EF4-FFF2-40B4-BE49-F238E27FC236}">
                  <a16:creationId xmlns:a16="http://schemas.microsoft.com/office/drawing/2014/main" id="{EAE01635-4876-98CC-20A9-059923C129EE}"/>
                </a:ext>
              </a:extLst>
            </p:cNvPr>
            <p:cNvSpPr txBox="1"/>
            <p:nvPr/>
          </p:nvSpPr>
          <p:spPr>
            <a:xfrm>
              <a:off x="1562101" y="3352249"/>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01</a:t>
              </a:r>
            </a:p>
          </p:txBody>
        </p:sp>
        <p:sp>
          <p:nvSpPr>
            <p:cNvPr id="7" name="TextBox 6">
              <a:extLst>
                <a:ext uri="{FF2B5EF4-FFF2-40B4-BE49-F238E27FC236}">
                  <a16:creationId xmlns:a16="http://schemas.microsoft.com/office/drawing/2014/main" id="{F427D0AC-64EE-7C93-DC01-0A6BB2F819F6}"/>
                </a:ext>
              </a:extLst>
            </p:cNvPr>
            <p:cNvSpPr txBox="1"/>
            <p:nvPr/>
          </p:nvSpPr>
          <p:spPr>
            <a:xfrm>
              <a:off x="3771901" y="3963769"/>
              <a:ext cx="5143500" cy="646331"/>
            </a:xfrm>
            <a:prstGeom prst="rect">
              <a:avLst/>
            </a:prstGeom>
            <a:noFill/>
          </p:spPr>
          <p:txBody>
            <a:bodyPr wrap="square" rtlCol="0">
              <a:spAutoFit/>
            </a:bodyPr>
            <a:lstStyle/>
            <a:p>
              <a:r>
                <a:rPr lang="es-ES_tradnl" sz="3600" noProof="0" dirty="0">
                  <a:solidFill>
                    <a:schemeClr val="accent1"/>
                  </a:solidFill>
                  <a:latin typeface="+mj-lt"/>
                </a:rPr>
                <a:t>Introducción</a:t>
              </a:r>
            </a:p>
          </p:txBody>
        </p:sp>
        <p:sp>
          <p:nvSpPr>
            <p:cNvPr id="8" name="TextBox 7">
              <a:extLst>
                <a:ext uri="{FF2B5EF4-FFF2-40B4-BE49-F238E27FC236}">
                  <a16:creationId xmlns:a16="http://schemas.microsoft.com/office/drawing/2014/main" id="{C8E7024D-B652-F291-C3DA-8CC2ECDD0E51}"/>
                </a:ext>
              </a:extLst>
            </p:cNvPr>
            <p:cNvSpPr txBox="1"/>
            <p:nvPr/>
          </p:nvSpPr>
          <p:spPr>
            <a:xfrm>
              <a:off x="3771901" y="4083218"/>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9" name="Group 8">
            <a:extLst>
              <a:ext uri="{FF2B5EF4-FFF2-40B4-BE49-F238E27FC236}">
                <a16:creationId xmlns:a16="http://schemas.microsoft.com/office/drawing/2014/main" id="{2D69EAEF-602F-CC9C-A8E2-67F4911F2F6A}"/>
              </a:ext>
            </a:extLst>
          </p:cNvPr>
          <p:cNvGrpSpPr/>
          <p:nvPr/>
        </p:nvGrpSpPr>
        <p:grpSpPr>
          <a:xfrm>
            <a:off x="1562101" y="5669755"/>
            <a:ext cx="7353300" cy="1862048"/>
            <a:chOff x="1562101" y="5669755"/>
            <a:chExt cx="7353300" cy="1862048"/>
          </a:xfrm>
        </p:grpSpPr>
        <p:sp>
          <p:nvSpPr>
            <p:cNvPr id="11" name="TextBox 10">
              <a:extLst>
                <a:ext uri="{FF2B5EF4-FFF2-40B4-BE49-F238E27FC236}">
                  <a16:creationId xmlns:a16="http://schemas.microsoft.com/office/drawing/2014/main" id="{1BEA243B-74A2-71EE-B811-54C29377E4D8}"/>
                </a:ext>
              </a:extLst>
            </p:cNvPr>
            <p:cNvSpPr txBox="1"/>
            <p:nvPr/>
          </p:nvSpPr>
          <p:spPr>
            <a:xfrm>
              <a:off x="1562101" y="5669755"/>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03</a:t>
              </a:r>
            </a:p>
          </p:txBody>
        </p:sp>
        <p:sp>
          <p:nvSpPr>
            <p:cNvPr id="12" name="TextBox 11">
              <a:extLst>
                <a:ext uri="{FF2B5EF4-FFF2-40B4-BE49-F238E27FC236}">
                  <a16:creationId xmlns:a16="http://schemas.microsoft.com/office/drawing/2014/main" id="{28BADBB9-1A0F-9AE9-412A-4A3F5C582B36}"/>
                </a:ext>
              </a:extLst>
            </p:cNvPr>
            <p:cNvSpPr txBox="1"/>
            <p:nvPr/>
          </p:nvSpPr>
          <p:spPr>
            <a:xfrm>
              <a:off x="3771901" y="6277614"/>
              <a:ext cx="5143500" cy="646331"/>
            </a:xfrm>
            <a:prstGeom prst="rect">
              <a:avLst/>
            </a:prstGeom>
            <a:noFill/>
          </p:spPr>
          <p:txBody>
            <a:bodyPr wrap="square" rtlCol="0">
              <a:spAutoFit/>
            </a:bodyPr>
            <a:lstStyle/>
            <a:p>
              <a:r>
                <a:rPr lang="es-ES_tradnl" sz="3600" noProof="0" dirty="0">
                  <a:latin typeface="+mj-lt"/>
                </a:rPr>
                <a:t>Metodología</a:t>
              </a:r>
            </a:p>
          </p:txBody>
        </p:sp>
        <p:sp>
          <p:nvSpPr>
            <p:cNvPr id="13" name="TextBox 12">
              <a:extLst>
                <a:ext uri="{FF2B5EF4-FFF2-40B4-BE49-F238E27FC236}">
                  <a16:creationId xmlns:a16="http://schemas.microsoft.com/office/drawing/2014/main" id="{29B7E541-4CF5-420A-60E3-4C1B1836103F}"/>
                </a:ext>
              </a:extLst>
            </p:cNvPr>
            <p:cNvSpPr txBox="1"/>
            <p:nvPr/>
          </p:nvSpPr>
          <p:spPr>
            <a:xfrm>
              <a:off x="3771901" y="6468486"/>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6" name="Group 5">
            <a:extLst>
              <a:ext uri="{FF2B5EF4-FFF2-40B4-BE49-F238E27FC236}">
                <a16:creationId xmlns:a16="http://schemas.microsoft.com/office/drawing/2014/main" id="{AFA173BE-59D0-F9FA-BB5C-153CFAC3BB46}"/>
              </a:ext>
            </a:extLst>
          </p:cNvPr>
          <p:cNvGrpSpPr/>
          <p:nvPr/>
        </p:nvGrpSpPr>
        <p:grpSpPr>
          <a:xfrm>
            <a:off x="9486900" y="3352249"/>
            <a:ext cx="7353300" cy="1862048"/>
            <a:chOff x="9486900" y="3352249"/>
            <a:chExt cx="7353300" cy="1862048"/>
          </a:xfrm>
        </p:grpSpPr>
        <p:sp>
          <p:nvSpPr>
            <p:cNvPr id="15" name="TextBox 14">
              <a:extLst>
                <a:ext uri="{FF2B5EF4-FFF2-40B4-BE49-F238E27FC236}">
                  <a16:creationId xmlns:a16="http://schemas.microsoft.com/office/drawing/2014/main" id="{BDB67C15-E7FF-C319-B240-8F2689D04DE2}"/>
                </a:ext>
              </a:extLst>
            </p:cNvPr>
            <p:cNvSpPr txBox="1"/>
            <p:nvPr/>
          </p:nvSpPr>
          <p:spPr>
            <a:xfrm>
              <a:off x="9486900" y="3352249"/>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02</a:t>
              </a:r>
            </a:p>
          </p:txBody>
        </p:sp>
        <p:sp>
          <p:nvSpPr>
            <p:cNvPr id="16" name="TextBox 15">
              <a:extLst>
                <a:ext uri="{FF2B5EF4-FFF2-40B4-BE49-F238E27FC236}">
                  <a16:creationId xmlns:a16="http://schemas.microsoft.com/office/drawing/2014/main" id="{8F3A316C-76BA-56B7-EADA-54FCB168B6B2}"/>
                </a:ext>
              </a:extLst>
            </p:cNvPr>
            <p:cNvSpPr txBox="1"/>
            <p:nvPr/>
          </p:nvSpPr>
          <p:spPr>
            <a:xfrm>
              <a:off x="11696700" y="3887569"/>
              <a:ext cx="5143500" cy="646331"/>
            </a:xfrm>
            <a:prstGeom prst="rect">
              <a:avLst/>
            </a:prstGeom>
            <a:noFill/>
          </p:spPr>
          <p:txBody>
            <a:bodyPr wrap="square" rtlCol="0">
              <a:spAutoFit/>
            </a:bodyPr>
            <a:lstStyle/>
            <a:p>
              <a:r>
                <a:rPr lang="es-ES_tradnl" sz="3600" noProof="0" dirty="0">
                  <a:latin typeface="+mj-lt"/>
                </a:rPr>
                <a:t>Objetivos</a:t>
              </a:r>
            </a:p>
          </p:txBody>
        </p:sp>
        <p:sp>
          <p:nvSpPr>
            <p:cNvPr id="17" name="TextBox 16">
              <a:extLst>
                <a:ext uri="{FF2B5EF4-FFF2-40B4-BE49-F238E27FC236}">
                  <a16:creationId xmlns:a16="http://schemas.microsoft.com/office/drawing/2014/main" id="{C33731C5-72DF-3BA3-2CFC-60560C657743}"/>
                </a:ext>
              </a:extLst>
            </p:cNvPr>
            <p:cNvSpPr txBox="1"/>
            <p:nvPr/>
          </p:nvSpPr>
          <p:spPr>
            <a:xfrm>
              <a:off x="11696700" y="4083218"/>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nvGrpSpPr>
          <p:cNvPr id="14" name="Group 13">
            <a:extLst>
              <a:ext uri="{FF2B5EF4-FFF2-40B4-BE49-F238E27FC236}">
                <a16:creationId xmlns:a16="http://schemas.microsoft.com/office/drawing/2014/main" id="{B23B22C9-1D9F-A47E-D094-4E54610709DF}"/>
              </a:ext>
            </a:extLst>
          </p:cNvPr>
          <p:cNvGrpSpPr/>
          <p:nvPr/>
        </p:nvGrpSpPr>
        <p:grpSpPr>
          <a:xfrm>
            <a:off x="9486900" y="5669755"/>
            <a:ext cx="7353300" cy="1862048"/>
            <a:chOff x="9486900" y="5669755"/>
            <a:chExt cx="7353300" cy="1862048"/>
          </a:xfrm>
        </p:grpSpPr>
        <p:sp>
          <p:nvSpPr>
            <p:cNvPr id="19" name="TextBox 18">
              <a:extLst>
                <a:ext uri="{FF2B5EF4-FFF2-40B4-BE49-F238E27FC236}">
                  <a16:creationId xmlns:a16="http://schemas.microsoft.com/office/drawing/2014/main" id="{7105B2F2-29AA-043E-50E0-4153F93D9D92}"/>
                </a:ext>
              </a:extLst>
            </p:cNvPr>
            <p:cNvSpPr txBox="1"/>
            <p:nvPr/>
          </p:nvSpPr>
          <p:spPr>
            <a:xfrm>
              <a:off x="9486900" y="5669755"/>
              <a:ext cx="2095500" cy="1862048"/>
            </a:xfrm>
            <a:prstGeom prst="rect">
              <a:avLst/>
            </a:prstGeom>
            <a:noFill/>
          </p:spPr>
          <p:txBody>
            <a:bodyPr wrap="square" rtlCol="0">
              <a:spAutoFit/>
            </a:bodyPr>
            <a:lstStyle/>
            <a:p>
              <a:pPr algn="r"/>
              <a:r>
                <a:rPr lang="es-ES_tradnl" sz="11500" b="1" noProof="0" dirty="0">
                  <a:solidFill>
                    <a:schemeClr val="accent2"/>
                  </a:solidFill>
                  <a:latin typeface="+mj-lt"/>
                </a:rPr>
                <a:t>04</a:t>
              </a:r>
            </a:p>
          </p:txBody>
        </p:sp>
        <p:grpSp>
          <p:nvGrpSpPr>
            <p:cNvPr id="10" name="Group 9">
              <a:extLst>
                <a:ext uri="{FF2B5EF4-FFF2-40B4-BE49-F238E27FC236}">
                  <a16:creationId xmlns:a16="http://schemas.microsoft.com/office/drawing/2014/main" id="{ECA22708-4F7C-D3CF-2624-4C7F30EE252B}"/>
                </a:ext>
              </a:extLst>
            </p:cNvPr>
            <p:cNvGrpSpPr/>
            <p:nvPr/>
          </p:nvGrpSpPr>
          <p:grpSpPr>
            <a:xfrm>
              <a:off x="11582400" y="6277614"/>
              <a:ext cx="5257800" cy="646331"/>
              <a:chOff x="11582400" y="6277614"/>
              <a:chExt cx="5257800" cy="646331"/>
            </a:xfrm>
          </p:grpSpPr>
          <p:sp>
            <p:nvSpPr>
              <p:cNvPr id="20" name="TextBox 19">
                <a:extLst>
                  <a:ext uri="{FF2B5EF4-FFF2-40B4-BE49-F238E27FC236}">
                    <a16:creationId xmlns:a16="http://schemas.microsoft.com/office/drawing/2014/main" id="{372350A9-BE3F-1921-7D13-9603CC444B11}"/>
                  </a:ext>
                </a:extLst>
              </p:cNvPr>
              <p:cNvSpPr txBox="1"/>
              <p:nvPr/>
            </p:nvSpPr>
            <p:spPr>
              <a:xfrm>
                <a:off x="11582400" y="6277614"/>
                <a:ext cx="5143500" cy="646331"/>
              </a:xfrm>
              <a:prstGeom prst="rect">
                <a:avLst/>
              </a:prstGeom>
              <a:noFill/>
            </p:spPr>
            <p:txBody>
              <a:bodyPr wrap="square" rtlCol="0">
                <a:spAutoFit/>
              </a:bodyPr>
              <a:lstStyle/>
              <a:p>
                <a:r>
                  <a:rPr lang="es-ES_tradnl" sz="3600" noProof="0" dirty="0">
                    <a:solidFill>
                      <a:schemeClr val="accent1"/>
                    </a:solidFill>
                    <a:latin typeface="+mj-lt"/>
                  </a:rPr>
                  <a:t>Resultados y Conclusiones</a:t>
                </a:r>
              </a:p>
            </p:txBody>
          </p:sp>
          <p:sp>
            <p:nvSpPr>
              <p:cNvPr id="21" name="TextBox 20">
                <a:extLst>
                  <a:ext uri="{FF2B5EF4-FFF2-40B4-BE49-F238E27FC236}">
                    <a16:creationId xmlns:a16="http://schemas.microsoft.com/office/drawing/2014/main" id="{7DA574D8-A521-AAB1-EC2E-327C55A84295}"/>
                  </a:ext>
                </a:extLst>
              </p:cNvPr>
              <p:cNvSpPr txBox="1"/>
              <p:nvPr/>
            </p:nvSpPr>
            <p:spPr>
              <a:xfrm>
                <a:off x="11696700" y="6468486"/>
                <a:ext cx="5143500" cy="400110"/>
              </a:xfrm>
              <a:prstGeom prst="rect">
                <a:avLst/>
              </a:prstGeom>
              <a:noFill/>
            </p:spPr>
            <p:txBody>
              <a:bodyPr wrap="square" rtlCol="0">
                <a:spAutoFit/>
              </a:bodyPr>
              <a:lstStyle/>
              <a:p>
                <a:endParaRPr lang="es-ES_tradnl" sz="2000" noProof="0" dirty="0">
                  <a:solidFill>
                    <a:schemeClr val="tx2"/>
                  </a:solidFill>
                </a:endParaRPr>
              </a:p>
            </p:txBody>
          </p:sp>
        </p:grpSp>
      </p:grpSp>
    </p:spTree>
    <p:extLst>
      <p:ext uri="{BB962C8B-B14F-4D97-AF65-F5344CB8AC3E}">
        <p14:creationId xmlns:p14="http://schemas.microsoft.com/office/powerpoint/2010/main" val="38028515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96CE0-29A4-6925-BA6B-F775DDBE139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595373E-6116-8F51-5760-48A2A4201D02}"/>
              </a:ext>
            </a:extLst>
          </p:cNvPr>
          <p:cNvSpPr txBox="1"/>
          <p:nvPr/>
        </p:nvSpPr>
        <p:spPr>
          <a:xfrm>
            <a:off x="6632124" y="4589502"/>
            <a:ext cx="50237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Resultados</a:t>
            </a:r>
          </a:p>
        </p:txBody>
      </p:sp>
      <p:grpSp>
        <p:nvGrpSpPr>
          <p:cNvPr id="4" name="Group 3">
            <a:extLst>
              <a:ext uri="{FF2B5EF4-FFF2-40B4-BE49-F238E27FC236}">
                <a16:creationId xmlns:a16="http://schemas.microsoft.com/office/drawing/2014/main" id="{E52536F9-4372-6070-A79F-329B3BE9D466}"/>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9C1DE6E5-F038-4662-2BF1-F766CDFF133D}"/>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2F62069-B92A-02CC-ABFE-57831B18CA8A}"/>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B9E5A498-B626-495B-B171-2FCA58027441}"/>
              </a:ext>
            </a:extLst>
          </p:cNvPr>
          <p:cNvGrpSpPr/>
          <p:nvPr/>
        </p:nvGrpSpPr>
        <p:grpSpPr>
          <a:xfrm rot="10800000">
            <a:off x="11049000" y="5143500"/>
            <a:ext cx="685800" cy="685800"/>
            <a:chOff x="6324600" y="4114799"/>
            <a:chExt cx="685800" cy="685800"/>
          </a:xfrm>
        </p:grpSpPr>
        <p:cxnSp>
          <p:nvCxnSpPr>
            <p:cNvPr id="9" name="Straight Connector 8">
              <a:extLst>
                <a:ext uri="{FF2B5EF4-FFF2-40B4-BE49-F238E27FC236}">
                  <a16:creationId xmlns:a16="http://schemas.microsoft.com/office/drawing/2014/main" id="{D83A36E5-32E1-4FF5-73EC-718373CA7EA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F0158B-0772-954E-64FE-51A67AA6797E}"/>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8405978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410200" y="4279590"/>
            <a:ext cx="9601200" cy="2146007"/>
            <a:chOff x="2057400" y="3434730"/>
            <a:chExt cx="9601200" cy="2146007"/>
          </a:xfrm>
        </p:grpSpPr>
        <p:grpSp>
          <p:nvGrpSpPr>
            <p:cNvPr id="3" name="Group 2"/>
            <p:cNvGrpSpPr/>
            <p:nvPr/>
          </p:nvGrpSpPr>
          <p:grpSpPr>
            <a:xfrm>
              <a:off x="2285999" y="3434730"/>
              <a:ext cx="9372601" cy="2146007"/>
              <a:chOff x="6172199" y="3765203"/>
              <a:chExt cx="9372601" cy="2146007"/>
            </a:xfrm>
          </p:grpSpPr>
          <p:sp>
            <p:nvSpPr>
              <p:cNvPr id="9" name="TextBox 8"/>
              <p:cNvSpPr txBox="1"/>
              <p:nvPr/>
            </p:nvSpPr>
            <p:spPr>
              <a:xfrm>
                <a:off x="6172200" y="3765203"/>
                <a:ext cx="9372600" cy="1107996"/>
              </a:xfrm>
              <a:prstGeom prst="rect">
                <a:avLst/>
              </a:prstGeom>
              <a:noFill/>
            </p:spPr>
            <p:txBody>
              <a:bodyPr wrap="square" rtlCol="0">
                <a:spAutoFit/>
              </a:bodyPr>
              <a:lstStyle/>
              <a:p>
                <a:r>
                  <a:rPr lang="es-ES_tradnl" sz="6600" b="1" noProof="0" dirty="0">
                    <a:solidFill>
                      <a:schemeClr val="accent1"/>
                    </a:solidFill>
                    <a:ea typeface="Roboto Condensed" panose="02000000000000000000" pitchFamily="2" charset="0"/>
                    <a:cs typeface="Lato Semibold" panose="020F0502020204030203" pitchFamily="34" charset="0"/>
                  </a:rPr>
                  <a:t>algunos </a:t>
                </a:r>
                <a:r>
                  <a:rPr lang="es-ES_tradnl" sz="6600" b="1" noProof="0" dirty="0">
                    <a:ea typeface="Roboto Condensed" panose="02000000000000000000" pitchFamily="2" charset="0"/>
                    <a:cs typeface="Lato Semibold" panose="020F0502020204030203" pitchFamily="34" charset="0"/>
                  </a:rPr>
                  <a:t>ejemplos</a:t>
                </a:r>
                <a:endParaRPr lang="es-ES_tradnl" sz="6600" b="1" noProof="0" dirty="0">
                  <a:ea typeface="Lato Semibold" panose="020F0502020204030203" pitchFamily="34" charset="0"/>
                  <a:cs typeface="Lato Semibold" panose="020F0502020204030203" pitchFamily="34" charset="0"/>
                </a:endParaRPr>
              </a:p>
            </p:txBody>
          </p:sp>
          <p:sp>
            <p:nvSpPr>
              <p:cNvPr id="10" name="TextBox 9"/>
              <p:cNvSpPr txBox="1"/>
              <p:nvPr/>
            </p:nvSpPr>
            <p:spPr>
              <a:xfrm>
                <a:off x="6172199" y="4957103"/>
                <a:ext cx="6857996" cy="954107"/>
              </a:xfrm>
              <a:prstGeom prst="rect">
                <a:avLst/>
              </a:prstGeom>
              <a:noFill/>
            </p:spPr>
            <p:txBody>
              <a:bodyPr wrap="square" rtlCol="0">
                <a:spAutoFit/>
              </a:bodyPr>
              <a:lstStyle/>
              <a:p>
                <a:r>
                  <a:rPr lang="es-ES_tradnl" sz="2800" noProof="0" dirty="0">
                    <a:solidFill>
                      <a:schemeClr val="accent2"/>
                    </a:solidFill>
                  </a:rPr>
                  <a:t>Los países mas similares y mas distintos según DTW</a:t>
                </a:r>
              </a:p>
            </p:txBody>
          </p:sp>
        </p:grpSp>
        <p:cxnSp>
          <p:nvCxnSpPr>
            <p:cNvPr id="5" name="Straight Connector 4"/>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3469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09FB3BA-9250-5F4E-C79D-25A8E3ACAB8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B24E3FED-D22C-E3B5-41B7-AF3C37652A8D}"/>
              </a:ext>
            </a:extLst>
          </p:cNvPr>
          <p:cNvPicPr>
            <a:picLocks noChangeAspect="1"/>
          </p:cNvPicPr>
          <p:nvPr/>
        </p:nvPicPr>
        <p:blipFill>
          <a:blip r:embed="rId3"/>
          <a:stretch>
            <a:fillRect/>
          </a:stretch>
        </p:blipFill>
        <p:spPr>
          <a:xfrm>
            <a:off x="8686800" y="4733135"/>
            <a:ext cx="9714571" cy="5425020"/>
          </a:xfrm>
          <a:prstGeom prst="rect">
            <a:avLst/>
          </a:prstGeom>
        </p:spPr>
      </p:pic>
      <p:sp>
        <p:nvSpPr>
          <p:cNvPr id="2" name="Title 1">
            <a:extLst>
              <a:ext uri="{FF2B5EF4-FFF2-40B4-BE49-F238E27FC236}">
                <a16:creationId xmlns:a16="http://schemas.microsoft.com/office/drawing/2014/main" id="{76CEEFB0-FE7F-FD6F-E17F-756601C66F55}"/>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resultados</a:t>
            </a:r>
            <a:br>
              <a:rPr lang="es-ES_tradnl" noProof="0" dirty="0"/>
            </a:br>
            <a:r>
              <a:rPr lang="es-ES_tradnl" noProof="0" dirty="0"/>
              <a:t>Austria vs Bélgica</a:t>
            </a:r>
          </a:p>
        </p:txBody>
      </p:sp>
      <p:sp>
        <p:nvSpPr>
          <p:cNvPr id="3" name="Slide Number Placeholder 2">
            <a:extLst>
              <a:ext uri="{FF2B5EF4-FFF2-40B4-BE49-F238E27FC236}">
                <a16:creationId xmlns:a16="http://schemas.microsoft.com/office/drawing/2014/main" id="{DCE386DB-112E-AE22-A71A-76BE360C6307}"/>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22</a:t>
            </a:fld>
            <a:endParaRPr lang="es-ES_tradnl" noProof="0" dirty="0"/>
          </a:p>
        </p:txBody>
      </p:sp>
      <p:pic>
        <p:nvPicPr>
          <p:cNvPr id="7" name="Picture 6">
            <a:extLst>
              <a:ext uri="{FF2B5EF4-FFF2-40B4-BE49-F238E27FC236}">
                <a16:creationId xmlns:a16="http://schemas.microsoft.com/office/drawing/2014/main" id="{AF4E8003-1C9B-8A2B-CF7B-6D133858E490}"/>
              </a:ext>
            </a:extLst>
          </p:cNvPr>
          <p:cNvPicPr>
            <a:picLocks noChangeAspect="1"/>
          </p:cNvPicPr>
          <p:nvPr/>
        </p:nvPicPr>
        <p:blipFill>
          <a:blip r:embed="rId4"/>
          <a:srcRect r="17475"/>
          <a:stretch>
            <a:fillRect/>
          </a:stretch>
        </p:blipFill>
        <p:spPr>
          <a:xfrm>
            <a:off x="-198864" y="1790700"/>
            <a:ext cx="9114264" cy="5191414"/>
          </a:xfrm>
          <a:prstGeom prst="rect">
            <a:avLst/>
          </a:prstGeom>
        </p:spPr>
      </p:pic>
      <p:pic>
        <p:nvPicPr>
          <p:cNvPr id="9" name="Picture 8">
            <a:extLst>
              <a:ext uri="{FF2B5EF4-FFF2-40B4-BE49-F238E27FC236}">
                <a16:creationId xmlns:a16="http://schemas.microsoft.com/office/drawing/2014/main" id="{B7506975-2170-FD42-20F4-BBD6599D7676}"/>
              </a:ext>
            </a:extLst>
          </p:cNvPr>
          <p:cNvPicPr>
            <a:picLocks noChangeAspect="1"/>
          </p:cNvPicPr>
          <p:nvPr/>
        </p:nvPicPr>
        <p:blipFill>
          <a:blip r:embed="rId5"/>
          <a:stretch>
            <a:fillRect/>
          </a:stretch>
        </p:blipFill>
        <p:spPr>
          <a:xfrm>
            <a:off x="76200" y="7097120"/>
            <a:ext cx="4949438" cy="3120298"/>
          </a:xfrm>
          <a:prstGeom prst="rect">
            <a:avLst/>
          </a:prstGeom>
        </p:spPr>
      </p:pic>
      <p:pic>
        <p:nvPicPr>
          <p:cNvPr id="10" name="Picture 9">
            <a:extLst>
              <a:ext uri="{FF2B5EF4-FFF2-40B4-BE49-F238E27FC236}">
                <a16:creationId xmlns:a16="http://schemas.microsoft.com/office/drawing/2014/main" id="{5541850D-5E77-FE5D-A231-9437001630C9}"/>
              </a:ext>
            </a:extLst>
          </p:cNvPr>
          <p:cNvPicPr>
            <a:picLocks noChangeAspect="1"/>
          </p:cNvPicPr>
          <p:nvPr/>
        </p:nvPicPr>
        <p:blipFill>
          <a:blip r:embed="rId6"/>
          <a:stretch>
            <a:fillRect/>
          </a:stretch>
        </p:blipFill>
        <p:spPr>
          <a:xfrm>
            <a:off x="5042404" y="7152965"/>
            <a:ext cx="3961896" cy="2834339"/>
          </a:xfrm>
          <a:prstGeom prst="rect">
            <a:avLst/>
          </a:prstGeom>
        </p:spPr>
      </p:pic>
      <p:pic>
        <p:nvPicPr>
          <p:cNvPr id="11" name="Picture 10">
            <a:extLst>
              <a:ext uri="{FF2B5EF4-FFF2-40B4-BE49-F238E27FC236}">
                <a16:creationId xmlns:a16="http://schemas.microsoft.com/office/drawing/2014/main" id="{5714DBC3-87A7-C7FD-CEDD-67B7DB80495F}"/>
              </a:ext>
            </a:extLst>
          </p:cNvPr>
          <p:cNvPicPr>
            <a:picLocks noChangeAspect="1"/>
          </p:cNvPicPr>
          <p:nvPr/>
        </p:nvPicPr>
        <p:blipFill>
          <a:blip r:embed="rId7"/>
          <a:stretch>
            <a:fillRect/>
          </a:stretch>
        </p:blipFill>
        <p:spPr>
          <a:xfrm>
            <a:off x="6411331" y="1213449"/>
            <a:ext cx="1625600" cy="812800"/>
          </a:xfrm>
          <a:prstGeom prst="rect">
            <a:avLst/>
          </a:prstGeom>
        </p:spPr>
      </p:pic>
      <p:pic>
        <p:nvPicPr>
          <p:cNvPr id="12" name="Picture 11">
            <a:extLst>
              <a:ext uri="{FF2B5EF4-FFF2-40B4-BE49-F238E27FC236}">
                <a16:creationId xmlns:a16="http://schemas.microsoft.com/office/drawing/2014/main" id="{CB2ED62A-2E5A-2891-B516-3D51D8293F7F}"/>
              </a:ext>
            </a:extLst>
          </p:cNvPr>
          <p:cNvPicPr>
            <a:picLocks noChangeAspect="1"/>
          </p:cNvPicPr>
          <p:nvPr/>
        </p:nvPicPr>
        <p:blipFill>
          <a:blip r:embed="rId8"/>
          <a:stretch>
            <a:fillRect/>
          </a:stretch>
        </p:blipFill>
        <p:spPr>
          <a:xfrm>
            <a:off x="11834231" y="-25562"/>
            <a:ext cx="5577469" cy="4599164"/>
          </a:xfrm>
          <a:prstGeom prst="rect">
            <a:avLst/>
          </a:prstGeom>
        </p:spPr>
      </p:pic>
    </p:spTree>
    <p:extLst>
      <p:ext uri="{BB962C8B-B14F-4D97-AF65-F5344CB8AC3E}">
        <p14:creationId xmlns:p14="http://schemas.microsoft.com/office/powerpoint/2010/main" val="403603324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65A09944-37E3-3F02-57C4-06076AE60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FFA9CE-61B9-0EFB-4DB9-11346D3DB329}"/>
              </a:ext>
            </a:extLst>
          </p:cNvPr>
          <p:cNvSpPr>
            <a:spLocks noGrp="1"/>
          </p:cNvSpPr>
          <p:nvPr>
            <p:ph type="title"/>
          </p:nvPr>
        </p:nvSpPr>
        <p:spPr>
          <a:xfrm>
            <a:off x="876300" y="571411"/>
            <a:ext cx="14135100" cy="1338828"/>
          </a:xfrm>
        </p:spPr>
        <p:txBody>
          <a:bodyPr/>
          <a:lstStyle/>
          <a:p>
            <a:r>
              <a:rPr lang="es-ES_tradnl" noProof="0" dirty="0">
                <a:solidFill>
                  <a:schemeClr val="accent1"/>
                </a:solidFill>
              </a:rPr>
              <a:t>resultados</a:t>
            </a:r>
            <a:br>
              <a:rPr lang="es-ES_tradnl" noProof="0" dirty="0"/>
            </a:br>
            <a:r>
              <a:rPr lang="es-ES_tradnl" noProof="0" dirty="0"/>
              <a:t>Japón vs Etiopía</a:t>
            </a:r>
          </a:p>
        </p:txBody>
      </p:sp>
      <p:sp>
        <p:nvSpPr>
          <p:cNvPr id="3" name="Slide Number Placeholder 2">
            <a:extLst>
              <a:ext uri="{FF2B5EF4-FFF2-40B4-BE49-F238E27FC236}">
                <a16:creationId xmlns:a16="http://schemas.microsoft.com/office/drawing/2014/main" id="{03EB5E27-BB22-6656-B6F6-C996516C3FAE}"/>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23</a:t>
            </a:fld>
            <a:endParaRPr lang="es-ES_tradnl" noProof="0" dirty="0"/>
          </a:p>
        </p:txBody>
      </p:sp>
      <p:pic>
        <p:nvPicPr>
          <p:cNvPr id="6" name="Picture 5">
            <a:extLst>
              <a:ext uri="{FF2B5EF4-FFF2-40B4-BE49-F238E27FC236}">
                <a16:creationId xmlns:a16="http://schemas.microsoft.com/office/drawing/2014/main" id="{221FC5D7-AF42-6459-3D00-58B13C6B5056}"/>
              </a:ext>
            </a:extLst>
          </p:cNvPr>
          <p:cNvPicPr>
            <a:picLocks noChangeAspect="1"/>
          </p:cNvPicPr>
          <p:nvPr/>
        </p:nvPicPr>
        <p:blipFill>
          <a:blip r:embed="rId3"/>
          <a:stretch>
            <a:fillRect/>
          </a:stretch>
        </p:blipFill>
        <p:spPr>
          <a:xfrm>
            <a:off x="0" y="1790700"/>
            <a:ext cx="7772400" cy="4430353"/>
          </a:xfrm>
          <a:prstGeom prst="rect">
            <a:avLst/>
          </a:prstGeom>
        </p:spPr>
      </p:pic>
      <p:pic>
        <p:nvPicPr>
          <p:cNvPr id="7" name="Picture 6">
            <a:extLst>
              <a:ext uri="{FF2B5EF4-FFF2-40B4-BE49-F238E27FC236}">
                <a16:creationId xmlns:a16="http://schemas.microsoft.com/office/drawing/2014/main" id="{99202524-4FE0-8E04-0817-656D160E0836}"/>
              </a:ext>
            </a:extLst>
          </p:cNvPr>
          <p:cNvPicPr>
            <a:picLocks noChangeAspect="1"/>
          </p:cNvPicPr>
          <p:nvPr/>
        </p:nvPicPr>
        <p:blipFill>
          <a:blip r:embed="rId4"/>
          <a:stretch>
            <a:fillRect/>
          </a:stretch>
        </p:blipFill>
        <p:spPr>
          <a:xfrm>
            <a:off x="10287000" y="5625784"/>
            <a:ext cx="8001000" cy="4661216"/>
          </a:xfrm>
          <a:prstGeom prst="rect">
            <a:avLst/>
          </a:prstGeom>
        </p:spPr>
      </p:pic>
      <p:pic>
        <p:nvPicPr>
          <p:cNvPr id="8" name="Picture 7">
            <a:extLst>
              <a:ext uri="{FF2B5EF4-FFF2-40B4-BE49-F238E27FC236}">
                <a16:creationId xmlns:a16="http://schemas.microsoft.com/office/drawing/2014/main" id="{6A6CE62C-0D63-1A61-521D-265ED4897BFE}"/>
              </a:ext>
            </a:extLst>
          </p:cNvPr>
          <p:cNvPicPr>
            <a:picLocks noChangeAspect="1"/>
          </p:cNvPicPr>
          <p:nvPr/>
        </p:nvPicPr>
        <p:blipFill>
          <a:blip r:embed="rId5"/>
          <a:stretch>
            <a:fillRect/>
          </a:stretch>
        </p:blipFill>
        <p:spPr>
          <a:xfrm>
            <a:off x="9293" y="6289708"/>
            <a:ext cx="6000750" cy="3803584"/>
          </a:xfrm>
          <a:prstGeom prst="rect">
            <a:avLst/>
          </a:prstGeom>
        </p:spPr>
      </p:pic>
      <p:pic>
        <p:nvPicPr>
          <p:cNvPr id="9" name="Picture 8">
            <a:extLst>
              <a:ext uri="{FF2B5EF4-FFF2-40B4-BE49-F238E27FC236}">
                <a16:creationId xmlns:a16="http://schemas.microsoft.com/office/drawing/2014/main" id="{AD94317E-1331-BE06-2D6E-B36157E895B2}"/>
              </a:ext>
            </a:extLst>
          </p:cNvPr>
          <p:cNvPicPr>
            <a:picLocks noChangeAspect="1"/>
          </p:cNvPicPr>
          <p:nvPr/>
        </p:nvPicPr>
        <p:blipFill>
          <a:blip r:embed="rId6"/>
          <a:stretch>
            <a:fillRect/>
          </a:stretch>
        </p:blipFill>
        <p:spPr>
          <a:xfrm>
            <a:off x="9144000" y="-1"/>
            <a:ext cx="6478432" cy="5464893"/>
          </a:xfrm>
          <a:prstGeom prst="rect">
            <a:avLst/>
          </a:prstGeom>
        </p:spPr>
      </p:pic>
      <p:pic>
        <p:nvPicPr>
          <p:cNvPr id="10" name="Picture 9">
            <a:extLst>
              <a:ext uri="{FF2B5EF4-FFF2-40B4-BE49-F238E27FC236}">
                <a16:creationId xmlns:a16="http://schemas.microsoft.com/office/drawing/2014/main" id="{A04EA29F-E6BA-5E3A-B86E-77DAFE1729AB}"/>
              </a:ext>
            </a:extLst>
          </p:cNvPr>
          <p:cNvPicPr>
            <a:picLocks noChangeAspect="1"/>
          </p:cNvPicPr>
          <p:nvPr/>
        </p:nvPicPr>
        <p:blipFill>
          <a:blip r:embed="rId7"/>
          <a:stretch>
            <a:fillRect/>
          </a:stretch>
        </p:blipFill>
        <p:spPr>
          <a:xfrm>
            <a:off x="6032345" y="6515123"/>
            <a:ext cx="4493728" cy="3579587"/>
          </a:xfrm>
          <a:prstGeom prst="rect">
            <a:avLst/>
          </a:prstGeom>
        </p:spPr>
      </p:pic>
      <p:pic>
        <p:nvPicPr>
          <p:cNvPr id="11" name="Picture 10">
            <a:extLst>
              <a:ext uri="{FF2B5EF4-FFF2-40B4-BE49-F238E27FC236}">
                <a16:creationId xmlns:a16="http://schemas.microsoft.com/office/drawing/2014/main" id="{A2715627-E111-1363-2915-29B34BD3AAD1}"/>
              </a:ext>
            </a:extLst>
          </p:cNvPr>
          <p:cNvPicPr>
            <a:picLocks noChangeAspect="1"/>
          </p:cNvPicPr>
          <p:nvPr/>
        </p:nvPicPr>
        <p:blipFill>
          <a:blip r:embed="rId8"/>
          <a:stretch>
            <a:fillRect/>
          </a:stretch>
        </p:blipFill>
        <p:spPr>
          <a:xfrm>
            <a:off x="5867400" y="1029762"/>
            <a:ext cx="1651000" cy="965200"/>
          </a:xfrm>
          <a:prstGeom prst="rect">
            <a:avLst/>
          </a:prstGeom>
        </p:spPr>
      </p:pic>
    </p:spTree>
    <p:extLst>
      <p:ext uri="{BB962C8B-B14F-4D97-AF65-F5344CB8AC3E}">
        <p14:creationId xmlns:p14="http://schemas.microsoft.com/office/powerpoint/2010/main" val="89679664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5536-EC42-A40E-B438-3D6B69A6D5DB}"/>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D2C6D261-D335-E255-236E-6C8AF709533E}"/>
              </a:ext>
            </a:extLst>
          </p:cNvPr>
          <p:cNvGrpSpPr/>
          <p:nvPr/>
        </p:nvGrpSpPr>
        <p:grpSpPr>
          <a:xfrm>
            <a:off x="5410200" y="4279590"/>
            <a:ext cx="9601200" cy="1727820"/>
            <a:chOff x="2057400" y="3434730"/>
            <a:chExt cx="9601200" cy="1727820"/>
          </a:xfrm>
        </p:grpSpPr>
        <p:grpSp>
          <p:nvGrpSpPr>
            <p:cNvPr id="3" name="Group 2">
              <a:extLst>
                <a:ext uri="{FF2B5EF4-FFF2-40B4-BE49-F238E27FC236}">
                  <a16:creationId xmlns:a16="http://schemas.microsoft.com/office/drawing/2014/main" id="{0AA4075A-62DA-5D19-D822-FCB4C75A7BE6}"/>
                </a:ext>
              </a:extLst>
            </p:cNvPr>
            <p:cNvGrpSpPr/>
            <p:nvPr/>
          </p:nvGrpSpPr>
          <p:grpSpPr>
            <a:xfrm>
              <a:off x="2286000" y="3434730"/>
              <a:ext cx="9372600" cy="1715120"/>
              <a:chOff x="6172200" y="3765203"/>
              <a:chExt cx="9372600" cy="1715120"/>
            </a:xfrm>
          </p:grpSpPr>
          <p:sp>
            <p:nvSpPr>
              <p:cNvPr id="9" name="TextBox 8">
                <a:extLst>
                  <a:ext uri="{FF2B5EF4-FFF2-40B4-BE49-F238E27FC236}">
                    <a16:creationId xmlns:a16="http://schemas.microsoft.com/office/drawing/2014/main" id="{45E6D4EE-506F-3674-2761-7148C2648070}"/>
                  </a:ext>
                </a:extLst>
              </p:cNvPr>
              <p:cNvSpPr txBox="1"/>
              <p:nvPr/>
            </p:nvSpPr>
            <p:spPr>
              <a:xfrm>
                <a:off x="6172200" y="3765203"/>
                <a:ext cx="9372600" cy="1107996"/>
              </a:xfrm>
              <a:prstGeom prst="rect">
                <a:avLst/>
              </a:prstGeom>
              <a:noFill/>
            </p:spPr>
            <p:txBody>
              <a:bodyPr wrap="square" rtlCol="0">
                <a:spAutoFit/>
              </a:bodyPr>
              <a:lstStyle/>
              <a:p>
                <a:r>
                  <a:rPr lang="es-ES_tradnl" sz="6600" b="1" noProof="0" dirty="0">
                    <a:ea typeface="Roboto Condensed" panose="02000000000000000000" pitchFamily="2" charset="0"/>
                    <a:cs typeface="Lato Semibold" panose="020F0502020204030203" pitchFamily="34" charset="0"/>
                  </a:rPr>
                  <a:t>Analicemos </a:t>
                </a:r>
                <a:r>
                  <a:rPr lang="es-ES_tradnl" sz="6600" b="1" noProof="0" dirty="0">
                    <a:solidFill>
                      <a:schemeClr val="accent1"/>
                    </a:solidFill>
                    <a:ea typeface="Roboto Condensed" panose="02000000000000000000" pitchFamily="2" charset="0"/>
                    <a:cs typeface="Lato Semibold" panose="020F0502020204030203" pitchFamily="34" charset="0"/>
                  </a:rPr>
                  <a:t>Argentina</a:t>
                </a:r>
                <a:endParaRPr lang="es-ES_tradnl" sz="6600" b="1" noProof="0" dirty="0">
                  <a:ea typeface="Lato Semibold" panose="020F0502020204030203" pitchFamily="34" charset="0"/>
                  <a:cs typeface="Lato Semibold" panose="020F0502020204030203" pitchFamily="34" charset="0"/>
                </a:endParaRPr>
              </a:p>
            </p:txBody>
          </p:sp>
          <p:sp>
            <p:nvSpPr>
              <p:cNvPr id="10" name="TextBox 9">
                <a:extLst>
                  <a:ext uri="{FF2B5EF4-FFF2-40B4-BE49-F238E27FC236}">
                    <a16:creationId xmlns:a16="http://schemas.microsoft.com/office/drawing/2014/main" id="{787A4E3A-F454-1C14-1374-D6703C0BCDFA}"/>
                  </a:ext>
                </a:extLst>
              </p:cNvPr>
              <p:cNvSpPr txBox="1"/>
              <p:nvPr/>
            </p:nvSpPr>
            <p:spPr>
              <a:xfrm>
                <a:off x="6172200" y="4957103"/>
                <a:ext cx="5105400" cy="523220"/>
              </a:xfrm>
              <a:prstGeom prst="rect">
                <a:avLst/>
              </a:prstGeom>
              <a:noFill/>
            </p:spPr>
            <p:txBody>
              <a:bodyPr wrap="square" rtlCol="0">
                <a:spAutoFit/>
              </a:bodyPr>
              <a:lstStyle/>
              <a:p>
                <a:endParaRPr lang="es-ES_tradnl" sz="2800" noProof="0" dirty="0">
                  <a:solidFill>
                    <a:schemeClr val="accent2"/>
                  </a:solidFill>
                </a:endParaRPr>
              </a:p>
            </p:txBody>
          </p:sp>
        </p:grpSp>
        <p:cxnSp>
          <p:nvCxnSpPr>
            <p:cNvPr id="5" name="Straight Connector 4">
              <a:extLst>
                <a:ext uri="{FF2B5EF4-FFF2-40B4-BE49-F238E27FC236}">
                  <a16:creationId xmlns:a16="http://schemas.microsoft.com/office/drawing/2014/main" id="{2CCB7D62-E870-CB55-D046-BE1A1A4D6890}"/>
                </a:ext>
              </a:extLst>
            </p:cNvPr>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9158010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E9983B6-59F2-E912-D189-5D786F306C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61F35-37F5-253B-1AAD-F3AA2F41D6B1}"/>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comparando con Latinoamérica</a:t>
            </a:r>
          </a:p>
        </p:txBody>
      </p:sp>
      <p:sp>
        <p:nvSpPr>
          <p:cNvPr id="3" name="Slide Number Placeholder 2">
            <a:extLst>
              <a:ext uri="{FF2B5EF4-FFF2-40B4-BE49-F238E27FC236}">
                <a16:creationId xmlns:a16="http://schemas.microsoft.com/office/drawing/2014/main" id="{69619FF0-CDF5-F785-0550-70F9D4FEFAAF}"/>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25</a:t>
            </a:fld>
            <a:endParaRPr lang="es-ES_tradnl" noProof="0" dirty="0"/>
          </a:p>
        </p:txBody>
      </p:sp>
      <p:pic>
        <p:nvPicPr>
          <p:cNvPr id="7" name="Picture 6">
            <a:extLst>
              <a:ext uri="{FF2B5EF4-FFF2-40B4-BE49-F238E27FC236}">
                <a16:creationId xmlns:a16="http://schemas.microsoft.com/office/drawing/2014/main" id="{A1F2DB0D-C655-0E78-436B-FA1A54764E87}"/>
              </a:ext>
            </a:extLst>
          </p:cNvPr>
          <p:cNvPicPr>
            <a:picLocks noChangeAspect="1"/>
          </p:cNvPicPr>
          <p:nvPr/>
        </p:nvPicPr>
        <p:blipFill>
          <a:blip r:embed="rId3"/>
          <a:stretch>
            <a:fillRect/>
          </a:stretch>
        </p:blipFill>
        <p:spPr>
          <a:xfrm>
            <a:off x="3867150" y="1957774"/>
            <a:ext cx="10287000" cy="8329226"/>
          </a:xfrm>
          <a:prstGeom prst="rect">
            <a:avLst/>
          </a:prstGeom>
        </p:spPr>
      </p:pic>
    </p:spTree>
    <p:extLst>
      <p:ext uri="{BB962C8B-B14F-4D97-AF65-F5344CB8AC3E}">
        <p14:creationId xmlns:p14="http://schemas.microsoft.com/office/powerpoint/2010/main" val="10557418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3572F53-7A61-DB56-EA1E-6EE8975C5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A2B88-BE31-180D-BF54-72E5B9F59CB8}"/>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top 15 de países mas similares</a:t>
            </a:r>
          </a:p>
        </p:txBody>
      </p:sp>
      <p:sp>
        <p:nvSpPr>
          <p:cNvPr id="3" name="Slide Number Placeholder 2">
            <a:extLst>
              <a:ext uri="{FF2B5EF4-FFF2-40B4-BE49-F238E27FC236}">
                <a16:creationId xmlns:a16="http://schemas.microsoft.com/office/drawing/2014/main" id="{D3DCD9ED-F6EA-AAA3-67A4-27C19F236A2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26</a:t>
            </a:fld>
            <a:endParaRPr lang="es-ES_tradnl" noProof="0" dirty="0"/>
          </a:p>
        </p:txBody>
      </p:sp>
      <p:pic>
        <p:nvPicPr>
          <p:cNvPr id="9" name="Picture 8">
            <a:extLst>
              <a:ext uri="{FF2B5EF4-FFF2-40B4-BE49-F238E27FC236}">
                <a16:creationId xmlns:a16="http://schemas.microsoft.com/office/drawing/2014/main" id="{22778036-599D-F4DD-C50E-D2B5C786375A}"/>
              </a:ext>
            </a:extLst>
          </p:cNvPr>
          <p:cNvPicPr>
            <a:picLocks noChangeAspect="1"/>
          </p:cNvPicPr>
          <p:nvPr/>
        </p:nvPicPr>
        <p:blipFill>
          <a:blip r:embed="rId3"/>
          <a:stretch>
            <a:fillRect/>
          </a:stretch>
        </p:blipFill>
        <p:spPr>
          <a:xfrm>
            <a:off x="1080000" y="2160000"/>
            <a:ext cx="16204805" cy="6785482"/>
          </a:xfrm>
          <a:prstGeom prst="rect">
            <a:avLst/>
          </a:prstGeom>
        </p:spPr>
      </p:pic>
    </p:spTree>
    <p:extLst>
      <p:ext uri="{BB962C8B-B14F-4D97-AF65-F5344CB8AC3E}">
        <p14:creationId xmlns:p14="http://schemas.microsoft.com/office/powerpoint/2010/main" val="368818487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532375A-6C77-D6A0-C87E-A94BC1FEF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A5F4ED-505B-8E81-2B7C-DAC2292A0DBF}"/>
              </a:ext>
            </a:extLst>
          </p:cNvPr>
          <p:cNvSpPr>
            <a:spLocks noGrp="1"/>
          </p:cNvSpPr>
          <p:nvPr>
            <p:ph type="title"/>
          </p:nvPr>
        </p:nvSpPr>
        <p:spPr>
          <a:xfrm>
            <a:off x="876300" y="571411"/>
            <a:ext cx="14439900" cy="1338828"/>
          </a:xfrm>
        </p:spPr>
        <p:txBody>
          <a:bodyPr/>
          <a:lstStyle/>
          <a:p>
            <a:r>
              <a:rPr lang="es-ES_tradnl" noProof="0" dirty="0">
                <a:solidFill>
                  <a:schemeClr val="accent1"/>
                </a:solidFill>
              </a:rPr>
              <a:t>analicemos Argentina</a:t>
            </a:r>
            <a:br>
              <a:rPr lang="es-ES_tradnl" noProof="0" dirty="0"/>
            </a:br>
            <a:r>
              <a:rPr lang="es-ES_tradnl" noProof="0" dirty="0"/>
              <a:t>top 15 de países mas distintos</a:t>
            </a:r>
          </a:p>
        </p:txBody>
      </p:sp>
      <p:sp>
        <p:nvSpPr>
          <p:cNvPr id="3" name="Slide Number Placeholder 2">
            <a:extLst>
              <a:ext uri="{FF2B5EF4-FFF2-40B4-BE49-F238E27FC236}">
                <a16:creationId xmlns:a16="http://schemas.microsoft.com/office/drawing/2014/main" id="{BCA3D81B-0C15-D941-EFC4-875B6F55D0C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27</a:t>
            </a:fld>
            <a:endParaRPr lang="es-ES_tradnl" noProof="0" dirty="0"/>
          </a:p>
        </p:txBody>
      </p:sp>
      <p:pic>
        <p:nvPicPr>
          <p:cNvPr id="5" name="Picture 4">
            <a:extLst>
              <a:ext uri="{FF2B5EF4-FFF2-40B4-BE49-F238E27FC236}">
                <a16:creationId xmlns:a16="http://schemas.microsoft.com/office/drawing/2014/main" id="{7DE06250-05E1-A11D-D5DC-A90FFF17B840}"/>
              </a:ext>
            </a:extLst>
          </p:cNvPr>
          <p:cNvPicPr>
            <a:picLocks noChangeAspect="1"/>
          </p:cNvPicPr>
          <p:nvPr/>
        </p:nvPicPr>
        <p:blipFill>
          <a:blip r:embed="rId3"/>
          <a:stretch>
            <a:fillRect/>
          </a:stretch>
        </p:blipFill>
        <p:spPr>
          <a:xfrm>
            <a:off x="1080000" y="2160000"/>
            <a:ext cx="16729611" cy="6924710"/>
          </a:xfrm>
          <a:prstGeom prst="rect">
            <a:avLst/>
          </a:prstGeom>
        </p:spPr>
      </p:pic>
    </p:spTree>
    <p:extLst>
      <p:ext uri="{BB962C8B-B14F-4D97-AF65-F5344CB8AC3E}">
        <p14:creationId xmlns:p14="http://schemas.microsoft.com/office/powerpoint/2010/main" val="396516180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D7626EA-5F64-C47A-CCA5-28104A93B0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CC0DA5-2B13-DABB-A072-16EA012ED0C5}"/>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Uruguay</a:t>
            </a:r>
          </a:p>
        </p:txBody>
      </p:sp>
      <p:sp>
        <p:nvSpPr>
          <p:cNvPr id="3" name="Slide Number Placeholder 2">
            <a:extLst>
              <a:ext uri="{FF2B5EF4-FFF2-40B4-BE49-F238E27FC236}">
                <a16:creationId xmlns:a16="http://schemas.microsoft.com/office/drawing/2014/main" id="{E4CA98BD-730E-5E06-E648-C7334DBF6FBB}"/>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28</a:t>
            </a:fld>
            <a:endParaRPr lang="es-ES_tradnl" noProof="0" dirty="0"/>
          </a:p>
        </p:txBody>
      </p:sp>
      <p:pic>
        <p:nvPicPr>
          <p:cNvPr id="4" name="Picture 3">
            <a:extLst>
              <a:ext uri="{FF2B5EF4-FFF2-40B4-BE49-F238E27FC236}">
                <a16:creationId xmlns:a16="http://schemas.microsoft.com/office/drawing/2014/main" id="{289EF7E2-8EE6-29FF-C28C-6B34DB7AA945}"/>
              </a:ext>
            </a:extLst>
          </p:cNvPr>
          <p:cNvPicPr>
            <a:picLocks noChangeAspect="1"/>
          </p:cNvPicPr>
          <p:nvPr/>
        </p:nvPicPr>
        <p:blipFill>
          <a:blip r:embed="rId3"/>
          <a:stretch>
            <a:fillRect/>
          </a:stretch>
        </p:blipFill>
        <p:spPr>
          <a:xfrm>
            <a:off x="323850" y="1910239"/>
            <a:ext cx="7772400" cy="4543329"/>
          </a:xfrm>
          <a:prstGeom prst="rect">
            <a:avLst/>
          </a:prstGeom>
        </p:spPr>
      </p:pic>
      <p:pic>
        <p:nvPicPr>
          <p:cNvPr id="5" name="Picture 4">
            <a:extLst>
              <a:ext uri="{FF2B5EF4-FFF2-40B4-BE49-F238E27FC236}">
                <a16:creationId xmlns:a16="http://schemas.microsoft.com/office/drawing/2014/main" id="{39BAA90F-8927-EF30-9849-A2C11A7FD3A2}"/>
              </a:ext>
            </a:extLst>
          </p:cNvPr>
          <p:cNvPicPr>
            <a:picLocks noChangeAspect="1"/>
          </p:cNvPicPr>
          <p:nvPr/>
        </p:nvPicPr>
        <p:blipFill>
          <a:blip r:embed="rId4"/>
          <a:stretch>
            <a:fillRect/>
          </a:stretch>
        </p:blipFill>
        <p:spPr>
          <a:xfrm>
            <a:off x="10541620" y="5761853"/>
            <a:ext cx="7772400" cy="4525147"/>
          </a:xfrm>
          <a:prstGeom prst="rect">
            <a:avLst/>
          </a:prstGeom>
        </p:spPr>
      </p:pic>
      <p:pic>
        <p:nvPicPr>
          <p:cNvPr id="6" name="Picture 5">
            <a:extLst>
              <a:ext uri="{FF2B5EF4-FFF2-40B4-BE49-F238E27FC236}">
                <a16:creationId xmlns:a16="http://schemas.microsoft.com/office/drawing/2014/main" id="{4A308054-A683-5FAC-A184-48F0C12C6017}"/>
              </a:ext>
            </a:extLst>
          </p:cNvPr>
          <p:cNvPicPr>
            <a:picLocks noChangeAspect="1"/>
          </p:cNvPicPr>
          <p:nvPr/>
        </p:nvPicPr>
        <p:blipFill>
          <a:blip r:embed="rId5"/>
          <a:stretch>
            <a:fillRect/>
          </a:stretch>
        </p:blipFill>
        <p:spPr>
          <a:xfrm>
            <a:off x="355445" y="6591299"/>
            <a:ext cx="6053675" cy="3715215"/>
          </a:xfrm>
          <a:prstGeom prst="rect">
            <a:avLst/>
          </a:prstGeom>
        </p:spPr>
      </p:pic>
      <p:pic>
        <p:nvPicPr>
          <p:cNvPr id="9" name="Picture 8">
            <a:extLst>
              <a:ext uri="{FF2B5EF4-FFF2-40B4-BE49-F238E27FC236}">
                <a16:creationId xmlns:a16="http://schemas.microsoft.com/office/drawing/2014/main" id="{FB3CEE7E-A255-D4DF-FD2A-64DE95BA3198}"/>
              </a:ext>
            </a:extLst>
          </p:cNvPr>
          <p:cNvPicPr>
            <a:picLocks noChangeAspect="1"/>
          </p:cNvPicPr>
          <p:nvPr/>
        </p:nvPicPr>
        <p:blipFill>
          <a:blip r:embed="rId6"/>
          <a:stretch>
            <a:fillRect/>
          </a:stretch>
        </p:blipFill>
        <p:spPr>
          <a:xfrm>
            <a:off x="11319153" y="0"/>
            <a:ext cx="6463081" cy="5508150"/>
          </a:xfrm>
          <a:prstGeom prst="rect">
            <a:avLst/>
          </a:prstGeom>
        </p:spPr>
      </p:pic>
      <p:pic>
        <p:nvPicPr>
          <p:cNvPr id="10" name="Picture 9">
            <a:extLst>
              <a:ext uri="{FF2B5EF4-FFF2-40B4-BE49-F238E27FC236}">
                <a16:creationId xmlns:a16="http://schemas.microsoft.com/office/drawing/2014/main" id="{AC86B293-D9F9-5527-5028-D01061D236EA}"/>
              </a:ext>
            </a:extLst>
          </p:cNvPr>
          <p:cNvPicPr>
            <a:picLocks noChangeAspect="1"/>
          </p:cNvPicPr>
          <p:nvPr/>
        </p:nvPicPr>
        <p:blipFill>
          <a:blip r:embed="rId7"/>
          <a:stretch>
            <a:fillRect/>
          </a:stretch>
        </p:blipFill>
        <p:spPr>
          <a:xfrm>
            <a:off x="6248400" y="6391161"/>
            <a:ext cx="5070753" cy="3971200"/>
          </a:xfrm>
          <a:prstGeom prst="rect">
            <a:avLst/>
          </a:prstGeom>
        </p:spPr>
      </p:pic>
      <p:pic>
        <p:nvPicPr>
          <p:cNvPr id="11" name="Picture 10">
            <a:extLst>
              <a:ext uri="{FF2B5EF4-FFF2-40B4-BE49-F238E27FC236}">
                <a16:creationId xmlns:a16="http://schemas.microsoft.com/office/drawing/2014/main" id="{5FEE095C-4B64-9C78-5D5E-4CBF1F4C85D4}"/>
              </a:ext>
            </a:extLst>
          </p:cNvPr>
          <p:cNvPicPr>
            <a:picLocks noChangeAspect="1"/>
          </p:cNvPicPr>
          <p:nvPr/>
        </p:nvPicPr>
        <p:blipFill>
          <a:blip r:embed="rId8"/>
          <a:stretch>
            <a:fillRect/>
          </a:stretch>
        </p:blipFill>
        <p:spPr>
          <a:xfrm>
            <a:off x="6809060" y="1166262"/>
            <a:ext cx="1905000" cy="939800"/>
          </a:xfrm>
          <a:prstGeom prst="rect">
            <a:avLst/>
          </a:prstGeom>
        </p:spPr>
      </p:pic>
    </p:spTree>
    <p:extLst>
      <p:ext uri="{BB962C8B-B14F-4D97-AF65-F5344CB8AC3E}">
        <p14:creationId xmlns:p14="http://schemas.microsoft.com/office/powerpoint/2010/main" val="226270550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7123637-DC8B-B53B-9CB4-32228F88D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06F340-2BDA-E5EC-1035-807B38690015}"/>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Brasil</a:t>
            </a:r>
          </a:p>
        </p:txBody>
      </p:sp>
      <p:sp>
        <p:nvSpPr>
          <p:cNvPr id="3" name="Slide Number Placeholder 2">
            <a:extLst>
              <a:ext uri="{FF2B5EF4-FFF2-40B4-BE49-F238E27FC236}">
                <a16:creationId xmlns:a16="http://schemas.microsoft.com/office/drawing/2014/main" id="{C7427137-509F-89E3-4EED-FB295B49E3FA}"/>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29</a:t>
            </a:fld>
            <a:endParaRPr lang="es-ES_tradnl" noProof="0" dirty="0"/>
          </a:p>
        </p:txBody>
      </p:sp>
      <p:pic>
        <p:nvPicPr>
          <p:cNvPr id="5" name="Picture 4">
            <a:extLst>
              <a:ext uri="{FF2B5EF4-FFF2-40B4-BE49-F238E27FC236}">
                <a16:creationId xmlns:a16="http://schemas.microsoft.com/office/drawing/2014/main" id="{0477A925-3C1C-B7A9-B553-04B2FD4CC582}"/>
              </a:ext>
            </a:extLst>
          </p:cNvPr>
          <p:cNvPicPr>
            <a:picLocks noChangeAspect="1"/>
          </p:cNvPicPr>
          <p:nvPr/>
        </p:nvPicPr>
        <p:blipFill>
          <a:blip r:embed="rId3"/>
          <a:stretch>
            <a:fillRect/>
          </a:stretch>
        </p:blipFill>
        <p:spPr>
          <a:xfrm>
            <a:off x="0" y="1910239"/>
            <a:ext cx="7772400" cy="4972404"/>
          </a:xfrm>
          <a:prstGeom prst="rect">
            <a:avLst/>
          </a:prstGeom>
        </p:spPr>
      </p:pic>
      <p:pic>
        <p:nvPicPr>
          <p:cNvPr id="6" name="Picture 5">
            <a:extLst>
              <a:ext uri="{FF2B5EF4-FFF2-40B4-BE49-F238E27FC236}">
                <a16:creationId xmlns:a16="http://schemas.microsoft.com/office/drawing/2014/main" id="{16A9CC91-675B-4A8A-8B63-81FDB24A8811}"/>
              </a:ext>
            </a:extLst>
          </p:cNvPr>
          <p:cNvPicPr>
            <a:picLocks noChangeAspect="1"/>
          </p:cNvPicPr>
          <p:nvPr/>
        </p:nvPicPr>
        <p:blipFill>
          <a:blip r:embed="rId4"/>
          <a:stretch>
            <a:fillRect/>
          </a:stretch>
        </p:blipFill>
        <p:spPr>
          <a:xfrm>
            <a:off x="10515602" y="5254947"/>
            <a:ext cx="7772400" cy="5032053"/>
          </a:xfrm>
          <a:prstGeom prst="rect">
            <a:avLst/>
          </a:prstGeom>
        </p:spPr>
      </p:pic>
      <p:pic>
        <p:nvPicPr>
          <p:cNvPr id="7" name="Picture 6">
            <a:extLst>
              <a:ext uri="{FF2B5EF4-FFF2-40B4-BE49-F238E27FC236}">
                <a16:creationId xmlns:a16="http://schemas.microsoft.com/office/drawing/2014/main" id="{31D3973C-A703-B49C-F0F1-92C4D05516CF}"/>
              </a:ext>
            </a:extLst>
          </p:cNvPr>
          <p:cNvPicPr>
            <a:picLocks noChangeAspect="1"/>
          </p:cNvPicPr>
          <p:nvPr/>
        </p:nvPicPr>
        <p:blipFill>
          <a:blip r:embed="rId5"/>
          <a:stretch>
            <a:fillRect/>
          </a:stretch>
        </p:blipFill>
        <p:spPr>
          <a:xfrm>
            <a:off x="0" y="6888504"/>
            <a:ext cx="5486401" cy="3398496"/>
          </a:xfrm>
          <a:prstGeom prst="rect">
            <a:avLst/>
          </a:prstGeom>
        </p:spPr>
      </p:pic>
      <p:pic>
        <p:nvPicPr>
          <p:cNvPr id="9" name="Picture 8">
            <a:extLst>
              <a:ext uri="{FF2B5EF4-FFF2-40B4-BE49-F238E27FC236}">
                <a16:creationId xmlns:a16="http://schemas.microsoft.com/office/drawing/2014/main" id="{E21325EF-ADEE-0ED6-CAA2-78473C522262}"/>
              </a:ext>
            </a:extLst>
          </p:cNvPr>
          <p:cNvPicPr>
            <a:picLocks noChangeAspect="1"/>
          </p:cNvPicPr>
          <p:nvPr/>
        </p:nvPicPr>
        <p:blipFill>
          <a:blip r:embed="rId6"/>
          <a:stretch>
            <a:fillRect/>
          </a:stretch>
        </p:blipFill>
        <p:spPr>
          <a:xfrm>
            <a:off x="11897734" y="405471"/>
            <a:ext cx="6146800" cy="5105400"/>
          </a:xfrm>
          <a:prstGeom prst="rect">
            <a:avLst/>
          </a:prstGeom>
        </p:spPr>
      </p:pic>
      <p:pic>
        <p:nvPicPr>
          <p:cNvPr id="10" name="Picture 9">
            <a:extLst>
              <a:ext uri="{FF2B5EF4-FFF2-40B4-BE49-F238E27FC236}">
                <a16:creationId xmlns:a16="http://schemas.microsoft.com/office/drawing/2014/main" id="{57C8F37F-F975-9412-2011-CEA586511EDB}"/>
              </a:ext>
            </a:extLst>
          </p:cNvPr>
          <p:cNvPicPr>
            <a:picLocks noChangeAspect="1"/>
          </p:cNvPicPr>
          <p:nvPr/>
        </p:nvPicPr>
        <p:blipFill>
          <a:blip r:embed="rId7"/>
          <a:stretch>
            <a:fillRect/>
          </a:stretch>
        </p:blipFill>
        <p:spPr>
          <a:xfrm>
            <a:off x="5725577" y="6786044"/>
            <a:ext cx="5008052" cy="3500956"/>
          </a:xfrm>
          <a:prstGeom prst="rect">
            <a:avLst/>
          </a:prstGeom>
        </p:spPr>
      </p:pic>
      <p:pic>
        <p:nvPicPr>
          <p:cNvPr id="11" name="Picture 10">
            <a:extLst>
              <a:ext uri="{FF2B5EF4-FFF2-40B4-BE49-F238E27FC236}">
                <a16:creationId xmlns:a16="http://schemas.microsoft.com/office/drawing/2014/main" id="{D5B946C1-400F-B391-41BA-DD59EDE3709B}"/>
              </a:ext>
            </a:extLst>
          </p:cNvPr>
          <p:cNvPicPr>
            <a:picLocks noChangeAspect="1"/>
          </p:cNvPicPr>
          <p:nvPr/>
        </p:nvPicPr>
        <p:blipFill>
          <a:blip r:embed="rId8"/>
          <a:srcRect t="25297" b="34224"/>
          <a:stretch>
            <a:fillRect/>
          </a:stretch>
        </p:blipFill>
        <p:spPr>
          <a:xfrm>
            <a:off x="6248400" y="1300630"/>
            <a:ext cx="2159000" cy="514080"/>
          </a:xfrm>
          <a:prstGeom prst="rect">
            <a:avLst/>
          </a:prstGeom>
        </p:spPr>
      </p:pic>
    </p:spTree>
    <p:extLst>
      <p:ext uri="{BB962C8B-B14F-4D97-AF65-F5344CB8AC3E}">
        <p14:creationId xmlns:p14="http://schemas.microsoft.com/office/powerpoint/2010/main" val="42803088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835F4-4D02-CBBC-49DE-242B76D3F60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FF385B-F1E3-5C25-E28E-B47486EF3CD2}"/>
              </a:ext>
            </a:extLst>
          </p:cNvPr>
          <p:cNvSpPr txBox="1"/>
          <p:nvPr/>
        </p:nvSpPr>
        <p:spPr>
          <a:xfrm>
            <a:off x="6863442" y="4589502"/>
            <a:ext cx="509995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Introducción</a:t>
            </a:r>
          </a:p>
        </p:txBody>
      </p:sp>
      <p:grpSp>
        <p:nvGrpSpPr>
          <p:cNvPr id="4" name="Group 3">
            <a:extLst>
              <a:ext uri="{FF2B5EF4-FFF2-40B4-BE49-F238E27FC236}">
                <a16:creationId xmlns:a16="http://schemas.microsoft.com/office/drawing/2014/main" id="{5567BD23-2855-3804-87FA-18E97E71A615}"/>
              </a:ext>
            </a:extLst>
          </p:cNvPr>
          <p:cNvGrpSpPr/>
          <p:nvPr/>
        </p:nvGrpSpPr>
        <p:grpSpPr>
          <a:xfrm>
            <a:off x="6711950" y="4457700"/>
            <a:ext cx="685800" cy="685800"/>
            <a:chOff x="6324600" y="4114799"/>
            <a:chExt cx="685800" cy="685800"/>
          </a:xfrm>
        </p:grpSpPr>
        <p:cxnSp>
          <p:nvCxnSpPr>
            <p:cNvPr id="6" name="Straight Connector 5">
              <a:extLst>
                <a:ext uri="{FF2B5EF4-FFF2-40B4-BE49-F238E27FC236}">
                  <a16:creationId xmlns:a16="http://schemas.microsoft.com/office/drawing/2014/main" id="{863622B9-3DA0-AD53-8537-6B9249688BA2}"/>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EEED8DF-B49A-ADF8-9785-C8B36083FE67}"/>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12029372-01A2-18C2-FB0B-55188B3858A5}"/>
              </a:ext>
            </a:extLst>
          </p:cNvPr>
          <p:cNvGrpSpPr/>
          <p:nvPr/>
        </p:nvGrpSpPr>
        <p:grpSpPr>
          <a:xfrm rot="10800000">
            <a:off x="11353800" y="5143500"/>
            <a:ext cx="685800" cy="685800"/>
            <a:chOff x="6324600" y="4114799"/>
            <a:chExt cx="685800" cy="685800"/>
          </a:xfrm>
        </p:grpSpPr>
        <p:cxnSp>
          <p:nvCxnSpPr>
            <p:cNvPr id="9" name="Straight Connector 8">
              <a:extLst>
                <a:ext uri="{FF2B5EF4-FFF2-40B4-BE49-F238E27FC236}">
                  <a16:creationId xmlns:a16="http://schemas.microsoft.com/office/drawing/2014/main" id="{56C04D1F-0750-61DA-8DCD-01A86FAAADAF}"/>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40E0A7B-DC71-D688-F06C-F2AD8D265D26}"/>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447087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0526B414-15AB-76D1-E9FB-98D36AFA1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2F50A-1683-8C72-5387-9D75C89E048A}"/>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vs </a:t>
            </a:r>
            <a:r>
              <a:rPr lang="es-ES_tradnl" dirty="0"/>
              <a:t>c</a:t>
            </a:r>
            <a:r>
              <a:rPr lang="es-ES_tradnl" noProof="0" dirty="0" err="1"/>
              <a:t>lusters</a:t>
            </a:r>
            <a:r>
              <a:rPr lang="es-ES_tradnl" noProof="0" dirty="0"/>
              <a:t> Banco Mundial</a:t>
            </a:r>
          </a:p>
        </p:txBody>
      </p:sp>
      <p:sp>
        <p:nvSpPr>
          <p:cNvPr id="3" name="Slide Number Placeholder 2">
            <a:extLst>
              <a:ext uri="{FF2B5EF4-FFF2-40B4-BE49-F238E27FC236}">
                <a16:creationId xmlns:a16="http://schemas.microsoft.com/office/drawing/2014/main" id="{54EA391B-807A-5120-063C-2499655121D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30</a:t>
            </a:fld>
            <a:endParaRPr lang="es-ES_tradnl" noProof="0" dirty="0"/>
          </a:p>
        </p:txBody>
      </p:sp>
      <p:pic>
        <p:nvPicPr>
          <p:cNvPr id="5" name="Picture 4">
            <a:extLst>
              <a:ext uri="{FF2B5EF4-FFF2-40B4-BE49-F238E27FC236}">
                <a16:creationId xmlns:a16="http://schemas.microsoft.com/office/drawing/2014/main" id="{9CC998D0-1EA9-DB4A-E03B-76B71414C8A1}"/>
              </a:ext>
            </a:extLst>
          </p:cNvPr>
          <p:cNvPicPr>
            <a:picLocks noChangeAspect="1"/>
          </p:cNvPicPr>
          <p:nvPr/>
        </p:nvPicPr>
        <p:blipFill>
          <a:blip r:embed="rId3"/>
          <a:stretch>
            <a:fillRect/>
          </a:stretch>
        </p:blipFill>
        <p:spPr>
          <a:xfrm>
            <a:off x="2209800" y="2035904"/>
            <a:ext cx="13106400" cy="7710352"/>
          </a:xfrm>
          <a:prstGeom prst="rect">
            <a:avLst/>
          </a:prstGeom>
        </p:spPr>
      </p:pic>
    </p:spTree>
    <p:extLst>
      <p:ext uri="{BB962C8B-B14F-4D97-AF65-F5344CB8AC3E}">
        <p14:creationId xmlns:p14="http://schemas.microsoft.com/office/powerpoint/2010/main" val="100182966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29457EB-7CCC-992A-D939-46AC75262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5E4B0F-9F0C-422D-2164-CD9B4E3D3EDE}"/>
              </a:ext>
            </a:extLst>
          </p:cNvPr>
          <p:cNvSpPr>
            <a:spLocks noGrp="1"/>
          </p:cNvSpPr>
          <p:nvPr>
            <p:ph type="title"/>
          </p:nvPr>
        </p:nvSpPr>
        <p:spPr>
          <a:xfrm>
            <a:off x="876300" y="571411"/>
            <a:ext cx="14439900" cy="1338828"/>
          </a:xfrm>
        </p:spPr>
        <p:txBody>
          <a:bodyPr/>
          <a:lstStyle/>
          <a:p>
            <a:r>
              <a:rPr lang="es-ES_tradnl" dirty="0">
                <a:solidFill>
                  <a:schemeClr val="accent1"/>
                </a:solidFill>
              </a:rPr>
              <a:t>a</a:t>
            </a:r>
            <a:r>
              <a:rPr lang="es-ES_tradnl" noProof="0" dirty="0" err="1">
                <a:solidFill>
                  <a:schemeClr val="accent1"/>
                </a:solidFill>
              </a:rPr>
              <a:t>nalicemos</a:t>
            </a:r>
            <a:r>
              <a:rPr lang="es-ES_tradnl" noProof="0" dirty="0">
                <a:solidFill>
                  <a:schemeClr val="accent1"/>
                </a:solidFill>
              </a:rPr>
              <a:t> Argentina</a:t>
            </a:r>
            <a:br>
              <a:rPr lang="es-ES_tradnl" noProof="0" dirty="0"/>
            </a:br>
            <a:r>
              <a:rPr lang="es-ES_tradnl" noProof="0" dirty="0"/>
              <a:t>Argentina vs </a:t>
            </a:r>
            <a:r>
              <a:rPr lang="es-ES_tradnl" dirty="0"/>
              <a:t>c</a:t>
            </a:r>
            <a:r>
              <a:rPr lang="es-ES_tradnl" noProof="0" dirty="0" err="1"/>
              <a:t>lusters</a:t>
            </a:r>
            <a:r>
              <a:rPr lang="es-ES_tradnl" noProof="0" dirty="0"/>
              <a:t> k-</a:t>
            </a:r>
            <a:r>
              <a:rPr lang="es-ES_tradnl" noProof="0" dirty="0" err="1"/>
              <a:t>means</a:t>
            </a:r>
            <a:endParaRPr lang="es-ES_tradnl" noProof="0" dirty="0"/>
          </a:p>
        </p:txBody>
      </p:sp>
      <p:sp>
        <p:nvSpPr>
          <p:cNvPr id="3" name="Slide Number Placeholder 2">
            <a:extLst>
              <a:ext uri="{FF2B5EF4-FFF2-40B4-BE49-F238E27FC236}">
                <a16:creationId xmlns:a16="http://schemas.microsoft.com/office/drawing/2014/main" id="{A2E6972A-0419-AFB2-F6D3-0D99D341ED23}"/>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31</a:t>
            </a:fld>
            <a:endParaRPr lang="es-ES_tradnl" noProof="0" dirty="0"/>
          </a:p>
        </p:txBody>
      </p:sp>
      <p:pic>
        <p:nvPicPr>
          <p:cNvPr id="6" name="Picture 5">
            <a:extLst>
              <a:ext uri="{FF2B5EF4-FFF2-40B4-BE49-F238E27FC236}">
                <a16:creationId xmlns:a16="http://schemas.microsoft.com/office/drawing/2014/main" id="{C8AE6D69-BB1A-8ED8-A0CB-FCF70C24800C}"/>
              </a:ext>
            </a:extLst>
          </p:cNvPr>
          <p:cNvPicPr>
            <a:picLocks noChangeAspect="1"/>
          </p:cNvPicPr>
          <p:nvPr/>
        </p:nvPicPr>
        <p:blipFill>
          <a:blip r:embed="rId3"/>
          <a:stretch>
            <a:fillRect/>
          </a:stretch>
        </p:blipFill>
        <p:spPr>
          <a:xfrm>
            <a:off x="1828800" y="2078473"/>
            <a:ext cx="13487400" cy="7805895"/>
          </a:xfrm>
          <a:prstGeom prst="rect">
            <a:avLst/>
          </a:prstGeom>
        </p:spPr>
      </p:pic>
    </p:spTree>
    <p:extLst>
      <p:ext uri="{BB962C8B-B14F-4D97-AF65-F5344CB8AC3E}">
        <p14:creationId xmlns:p14="http://schemas.microsoft.com/office/powerpoint/2010/main" val="253373291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C1A7F-7EFC-77E0-6C33-B90A71FA3267}"/>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F879E1AC-F3E7-EB43-0AF4-4C152BF20104}"/>
              </a:ext>
            </a:extLst>
          </p:cNvPr>
          <p:cNvGrpSpPr/>
          <p:nvPr/>
        </p:nvGrpSpPr>
        <p:grpSpPr>
          <a:xfrm>
            <a:off x="4648200" y="4279590"/>
            <a:ext cx="9601200" cy="2146007"/>
            <a:chOff x="2057400" y="3434730"/>
            <a:chExt cx="9601200" cy="2146007"/>
          </a:xfrm>
        </p:grpSpPr>
        <p:grpSp>
          <p:nvGrpSpPr>
            <p:cNvPr id="3" name="Group 2">
              <a:extLst>
                <a:ext uri="{FF2B5EF4-FFF2-40B4-BE49-F238E27FC236}">
                  <a16:creationId xmlns:a16="http://schemas.microsoft.com/office/drawing/2014/main" id="{6288BFD6-DD04-03F4-3C9F-756F28DF140A}"/>
                </a:ext>
              </a:extLst>
            </p:cNvPr>
            <p:cNvGrpSpPr/>
            <p:nvPr/>
          </p:nvGrpSpPr>
          <p:grpSpPr>
            <a:xfrm>
              <a:off x="2285999" y="3434730"/>
              <a:ext cx="9372601" cy="2146007"/>
              <a:chOff x="6172199" y="3765203"/>
              <a:chExt cx="9372601" cy="2146007"/>
            </a:xfrm>
          </p:grpSpPr>
          <p:sp>
            <p:nvSpPr>
              <p:cNvPr id="9" name="TextBox 8">
                <a:extLst>
                  <a:ext uri="{FF2B5EF4-FFF2-40B4-BE49-F238E27FC236}">
                    <a16:creationId xmlns:a16="http://schemas.microsoft.com/office/drawing/2014/main" id="{7AAA17D7-E37A-0C52-C682-11DF818A045A}"/>
                  </a:ext>
                </a:extLst>
              </p:cNvPr>
              <p:cNvSpPr txBox="1"/>
              <p:nvPr/>
            </p:nvSpPr>
            <p:spPr>
              <a:xfrm>
                <a:off x="6172200" y="3765203"/>
                <a:ext cx="9372600" cy="1107996"/>
              </a:xfrm>
              <a:prstGeom prst="rect">
                <a:avLst/>
              </a:prstGeom>
              <a:noFill/>
            </p:spPr>
            <p:txBody>
              <a:bodyPr wrap="square" rtlCol="0">
                <a:spAutoFit/>
              </a:bodyPr>
              <a:lstStyle/>
              <a:p>
                <a:r>
                  <a:rPr lang="es-ES_tradnl" sz="6600" b="1" noProof="0" dirty="0" err="1">
                    <a:ea typeface="Roboto Condensed" panose="02000000000000000000" pitchFamily="2" charset="0"/>
                    <a:cs typeface="Lato Semibold" panose="020F0502020204030203" pitchFamily="34" charset="0"/>
                  </a:rPr>
                  <a:t>Clustering</a:t>
                </a:r>
                <a:r>
                  <a:rPr lang="es-ES_tradnl" sz="6600" b="1" noProof="0" dirty="0">
                    <a:ea typeface="Roboto Condensed" panose="02000000000000000000" pitchFamily="2" charset="0"/>
                    <a:cs typeface="Lato Semibold" panose="020F0502020204030203" pitchFamily="34" charset="0"/>
                  </a:rPr>
                  <a:t> con </a:t>
                </a:r>
                <a:r>
                  <a:rPr lang="es-ES_tradnl" sz="6600" b="1" dirty="0">
                    <a:solidFill>
                      <a:schemeClr val="accent1"/>
                    </a:solidFill>
                    <a:ea typeface="Roboto Condensed" panose="02000000000000000000" pitchFamily="2" charset="0"/>
                    <a:cs typeface="Lato Semibold" panose="020F0502020204030203" pitchFamily="34" charset="0"/>
                  </a:rPr>
                  <a:t>DTW</a:t>
                </a:r>
                <a:endParaRPr lang="es-ES_tradnl" sz="6600" b="1" noProof="0" dirty="0">
                  <a:ea typeface="Lato Semibold" panose="020F0502020204030203" pitchFamily="34" charset="0"/>
                  <a:cs typeface="Lato Semibold" panose="020F0502020204030203" pitchFamily="34" charset="0"/>
                </a:endParaRPr>
              </a:p>
            </p:txBody>
          </p:sp>
          <p:sp>
            <p:nvSpPr>
              <p:cNvPr id="10" name="TextBox 9">
                <a:extLst>
                  <a:ext uri="{FF2B5EF4-FFF2-40B4-BE49-F238E27FC236}">
                    <a16:creationId xmlns:a16="http://schemas.microsoft.com/office/drawing/2014/main" id="{B04EF95B-2205-141F-F35C-F3AAA7ABAAAD}"/>
                  </a:ext>
                </a:extLst>
              </p:cNvPr>
              <p:cNvSpPr txBox="1"/>
              <p:nvPr/>
            </p:nvSpPr>
            <p:spPr>
              <a:xfrm>
                <a:off x="6172199" y="4957103"/>
                <a:ext cx="8991600" cy="954107"/>
              </a:xfrm>
              <a:prstGeom prst="rect">
                <a:avLst/>
              </a:prstGeom>
              <a:noFill/>
            </p:spPr>
            <p:txBody>
              <a:bodyPr wrap="square" rtlCol="0">
                <a:spAutoFit/>
              </a:bodyPr>
              <a:lstStyle/>
              <a:p>
                <a:r>
                  <a:rPr lang="en-US" sz="2800">
                    <a:solidFill>
                      <a:srgbClr val="C0C0C8"/>
                    </a:solidFill>
                    <a:effectLst/>
                    <a:latin typeface="Roboto" panose="02000000000000000000" pitchFamily="2" charset="0"/>
                  </a:rPr>
                  <a:t>¿Es posible utilizar la distancia DTW para realizar clustering? ¿Qué tipo de resultados se pueden obtener?</a:t>
                </a:r>
                <a:endParaRPr lang="es-ES_tradnl" sz="2800" noProof="0" dirty="0">
                  <a:solidFill>
                    <a:schemeClr val="accent2"/>
                  </a:solidFill>
                </a:endParaRPr>
              </a:p>
            </p:txBody>
          </p:sp>
        </p:grpSp>
        <p:cxnSp>
          <p:nvCxnSpPr>
            <p:cNvPr id="5" name="Straight Connector 4">
              <a:extLst>
                <a:ext uri="{FF2B5EF4-FFF2-40B4-BE49-F238E27FC236}">
                  <a16:creationId xmlns:a16="http://schemas.microsoft.com/office/drawing/2014/main" id="{754E9298-2E44-BE6B-55F7-E83C412D82DB}"/>
                </a:ext>
              </a:extLst>
            </p:cNvPr>
            <p:cNvCxnSpPr/>
            <p:nvPr/>
          </p:nvCxnSpPr>
          <p:spPr>
            <a:xfrm>
              <a:off x="2057400" y="3653612"/>
              <a:ext cx="0" cy="1508938"/>
            </a:xfrm>
            <a:prstGeom prst="line">
              <a:avLst/>
            </a:prstGeom>
            <a:ln w="635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636240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BE7A60CE-649F-CC56-D16E-875042F9DD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45BBE1-7705-7DA1-613E-1C4847F90EA3}"/>
              </a:ext>
            </a:extLst>
          </p:cNvPr>
          <p:cNvSpPr>
            <a:spLocks noGrp="1"/>
          </p:cNvSpPr>
          <p:nvPr>
            <p:ph type="title"/>
          </p:nvPr>
        </p:nvSpPr>
        <p:spPr>
          <a:xfrm>
            <a:off x="876300" y="571411"/>
            <a:ext cx="11925300" cy="1338828"/>
          </a:xfrm>
        </p:spPr>
        <p:txBody>
          <a:bodyPr/>
          <a:lstStyle/>
          <a:p>
            <a:r>
              <a:rPr lang="es-ES_tradnl" dirty="0">
                <a:solidFill>
                  <a:schemeClr val="accent1"/>
                </a:solidFill>
              </a:rPr>
              <a:t>c</a:t>
            </a:r>
            <a:r>
              <a:rPr lang="es-ES_tradnl" noProof="0" dirty="0" err="1">
                <a:solidFill>
                  <a:schemeClr val="accent1"/>
                </a:solidFill>
              </a:rPr>
              <a:t>lustering</a:t>
            </a:r>
            <a:r>
              <a:rPr lang="es-ES_tradnl" noProof="0" dirty="0">
                <a:solidFill>
                  <a:schemeClr val="accent1"/>
                </a:solidFill>
              </a:rPr>
              <a:t> con DTW</a:t>
            </a:r>
            <a:br>
              <a:rPr lang="es-ES_tradnl" noProof="0" dirty="0"/>
            </a:br>
            <a:r>
              <a:rPr lang="es-ES_tradnl" noProof="0" dirty="0"/>
              <a:t>sobre las clasificaciones</a:t>
            </a:r>
          </a:p>
        </p:txBody>
      </p:sp>
      <p:sp>
        <p:nvSpPr>
          <p:cNvPr id="3" name="Slide Number Placeholder 2">
            <a:extLst>
              <a:ext uri="{FF2B5EF4-FFF2-40B4-BE49-F238E27FC236}">
                <a16:creationId xmlns:a16="http://schemas.microsoft.com/office/drawing/2014/main" id="{6C12CA5D-B903-C253-A749-65FB7D0C56E3}"/>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33</a:t>
            </a:fld>
            <a:endParaRPr lang="es-ES_tradnl" noProof="0" dirty="0"/>
          </a:p>
        </p:txBody>
      </p:sp>
      <p:pic>
        <p:nvPicPr>
          <p:cNvPr id="9" name="Picture 8">
            <a:extLst>
              <a:ext uri="{FF2B5EF4-FFF2-40B4-BE49-F238E27FC236}">
                <a16:creationId xmlns:a16="http://schemas.microsoft.com/office/drawing/2014/main" id="{9691A2A5-58FE-1597-5305-374CED874C72}"/>
              </a:ext>
            </a:extLst>
          </p:cNvPr>
          <p:cNvPicPr>
            <a:picLocks noChangeAspect="1"/>
          </p:cNvPicPr>
          <p:nvPr/>
        </p:nvPicPr>
        <p:blipFill>
          <a:blip r:embed="rId2"/>
          <a:stretch>
            <a:fillRect/>
          </a:stretch>
        </p:blipFill>
        <p:spPr>
          <a:xfrm>
            <a:off x="6490217" y="2673168"/>
            <a:ext cx="11797783" cy="7575732"/>
          </a:xfrm>
          <a:prstGeom prst="rect">
            <a:avLst/>
          </a:prstGeom>
        </p:spPr>
      </p:pic>
      <p:sp>
        <p:nvSpPr>
          <p:cNvPr id="10" name="Rectangle 9">
            <a:extLst>
              <a:ext uri="{FF2B5EF4-FFF2-40B4-BE49-F238E27FC236}">
                <a16:creationId xmlns:a16="http://schemas.microsoft.com/office/drawing/2014/main" id="{42D28252-EC97-3FE9-36D2-26F9AD761042}"/>
              </a:ext>
            </a:extLst>
          </p:cNvPr>
          <p:cNvSpPr/>
          <p:nvPr/>
        </p:nvSpPr>
        <p:spPr>
          <a:xfrm>
            <a:off x="1080000" y="2160000"/>
            <a:ext cx="5410217" cy="4667945"/>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Permite capturar dinámicas temporales.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Agrupa por trayectorias, no por niveles absolutos de ingreso</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Identifica patrones de volatilidad similares entre países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Detecta ciclos económicos compartidos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Es agnóstico a la magnitud: Países pobres y ricos pueden compartir patrones</a:t>
            </a:r>
          </a:p>
        </p:txBody>
      </p:sp>
    </p:spTree>
    <p:extLst>
      <p:ext uri="{BB962C8B-B14F-4D97-AF65-F5344CB8AC3E}">
        <p14:creationId xmlns:p14="http://schemas.microsoft.com/office/powerpoint/2010/main" val="210662339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3503A1E-06C6-07ED-AC14-2ABEA78AB999}"/>
              </a:ext>
            </a:extLst>
          </p:cNvPr>
          <p:cNvPicPr>
            <a:picLocks noChangeAspect="1"/>
          </p:cNvPicPr>
          <p:nvPr/>
        </p:nvPicPr>
        <p:blipFill>
          <a:blip r:embed="rId3"/>
          <a:stretch>
            <a:fillRect/>
          </a:stretch>
        </p:blipFill>
        <p:spPr>
          <a:xfrm>
            <a:off x="5341432" y="2900485"/>
            <a:ext cx="12946568" cy="6172200"/>
          </a:xfrm>
          <a:prstGeom prst="rect">
            <a:avLst/>
          </a:prstGeom>
        </p:spPr>
      </p:pic>
      <p:sp>
        <p:nvSpPr>
          <p:cNvPr id="2" name="Title 1">
            <a:extLst>
              <a:ext uri="{FF2B5EF4-FFF2-40B4-BE49-F238E27FC236}">
                <a16:creationId xmlns:a16="http://schemas.microsoft.com/office/drawing/2014/main" id="{65D0DDAD-9BD6-726A-B489-DD6D29DE9668}"/>
              </a:ext>
            </a:extLst>
          </p:cNvPr>
          <p:cNvSpPr>
            <a:spLocks noGrp="1"/>
          </p:cNvSpPr>
          <p:nvPr>
            <p:ph type="title"/>
          </p:nvPr>
        </p:nvSpPr>
        <p:spPr>
          <a:xfrm>
            <a:off x="876300" y="571411"/>
            <a:ext cx="16649700" cy="1338828"/>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a:t>clúster 0 - ”economías con shocks estructurales" (16 países)</a:t>
            </a:r>
          </a:p>
        </p:txBody>
      </p:sp>
      <p:sp>
        <p:nvSpPr>
          <p:cNvPr id="3" name="Slide Number Placeholder 2">
            <a:extLst>
              <a:ext uri="{FF2B5EF4-FFF2-40B4-BE49-F238E27FC236}">
                <a16:creationId xmlns:a16="http://schemas.microsoft.com/office/drawing/2014/main" id="{B1BBC5D6-FF2E-F7BB-DB56-C9A93F87F615}"/>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34</a:t>
            </a:fld>
            <a:endParaRPr/>
          </a:p>
        </p:txBody>
      </p:sp>
      <p:sp>
        <p:nvSpPr>
          <p:cNvPr id="8" name="Rectangle 7">
            <a:extLst>
              <a:ext uri="{FF2B5EF4-FFF2-40B4-BE49-F238E27FC236}">
                <a16:creationId xmlns:a16="http://schemas.microsoft.com/office/drawing/2014/main" id="{FE691FCB-823B-7575-CF85-D2670A13E924}"/>
              </a:ext>
            </a:extLst>
          </p:cNvPr>
          <p:cNvSpPr/>
          <p:nvPr/>
        </p:nvSpPr>
        <p:spPr>
          <a:xfrm>
            <a:off x="1080000" y="2160000"/>
            <a:ext cx="4127343" cy="478079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Heterogeneidad extrema en ingresos (desde Low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Países con shocks estructurales severos: guerras, transiciones políticas, dependencia petrolera extrema</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Volatilidad causada por factores geopolíticos, no económicos</a:t>
            </a:r>
          </a:p>
        </p:txBody>
      </p:sp>
    </p:spTree>
    <p:extLst>
      <p:ext uri="{BB962C8B-B14F-4D97-AF65-F5344CB8AC3E}">
        <p14:creationId xmlns:p14="http://schemas.microsoft.com/office/powerpoint/2010/main" val="203102232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B277D-2AEF-F0A4-7BAD-23083FF61B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1F5026-3003-26E2-1B69-E92D2A94FC31}"/>
              </a:ext>
            </a:extLst>
          </p:cNvPr>
          <p:cNvSpPr>
            <a:spLocks noGrp="1"/>
          </p:cNvSpPr>
          <p:nvPr>
            <p:ph type="title"/>
          </p:nvPr>
        </p:nvSpPr>
        <p:spPr>
          <a:xfrm>
            <a:off x="876300" y="571411"/>
            <a:ext cx="15430500" cy="1962076"/>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err="1"/>
              <a:t>cluster</a:t>
            </a:r>
            <a:r>
              <a:rPr lang="es-ES_tradnl" dirty="0"/>
              <a:t> 1 - ”volatilidad extrema" (11 países)</a:t>
            </a:r>
            <a:br>
              <a:rPr lang="es-ES_tradnl" dirty="0"/>
            </a:br>
            <a:endParaRPr lang="es-ES_tradnl" dirty="0"/>
          </a:p>
        </p:txBody>
      </p:sp>
      <p:sp>
        <p:nvSpPr>
          <p:cNvPr id="3" name="Slide Number Placeholder 2">
            <a:extLst>
              <a:ext uri="{FF2B5EF4-FFF2-40B4-BE49-F238E27FC236}">
                <a16:creationId xmlns:a16="http://schemas.microsoft.com/office/drawing/2014/main" id="{22184A6B-F111-108B-C55D-2DA9C3E63ED1}"/>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35</a:t>
            </a:fld>
            <a:endParaRPr/>
          </a:p>
        </p:txBody>
      </p:sp>
      <p:sp>
        <p:nvSpPr>
          <p:cNvPr id="8" name="Rectangle 7">
            <a:extLst>
              <a:ext uri="{FF2B5EF4-FFF2-40B4-BE49-F238E27FC236}">
                <a16:creationId xmlns:a16="http://schemas.microsoft.com/office/drawing/2014/main" id="{8EF1A08C-77B8-7FE7-C2AA-7EB245EA15CF}"/>
              </a:ext>
            </a:extLst>
          </p:cNvPr>
          <p:cNvSpPr/>
          <p:nvPr/>
        </p:nvSpPr>
        <p:spPr>
          <a:xfrm>
            <a:off x="1080000" y="2160000"/>
            <a:ext cx="5625600" cy="6032421"/>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DTW agrupa por patrones temporales caóticos, ignorando niveles absolutos</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Alta volatilidad recurrente en trayectorias de GNI</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Crisis económicas profundas y prolongadas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Argentina y Brasil: estancamiento en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con crisis cíclicas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Japón: décadas perdidas y deflación</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Países petroleros con boom-</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bust</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extremos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Algeria</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Angola,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Brunei</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Correlación con BM: Desde Low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hasta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 la volatilidad no discrimina</a:t>
            </a:r>
          </a:p>
        </p:txBody>
      </p:sp>
      <p:pic>
        <p:nvPicPr>
          <p:cNvPr id="4" name="Picture 3">
            <a:extLst>
              <a:ext uri="{FF2B5EF4-FFF2-40B4-BE49-F238E27FC236}">
                <a16:creationId xmlns:a16="http://schemas.microsoft.com/office/drawing/2014/main" id="{10795669-0AE2-F552-F24C-4B2B7C79B25C}"/>
              </a:ext>
            </a:extLst>
          </p:cNvPr>
          <p:cNvPicPr>
            <a:picLocks noChangeAspect="1"/>
          </p:cNvPicPr>
          <p:nvPr/>
        </p:nvPicPr>
        <p:blipFill>
          <a:blip r:embed="rId3"/>
          <a:stretch>
            <a:fillRect/>
          </a:stretch>
        </p:blipFill>
        <p:spPr>
          <a:xfrm>
            <a:off x="6737757" y="2781300"/>
            <a:ext cx="11537233" cy="5602257"/>
          </a:xfrm>
          <a:prstGeom prst="rect">
            <a:avLst/>
          </a:prstGeom>
        </p:spPr>
      </p:pic>
    </p:spTree>
    <p:extLst>
      <p:ext uri="{BB962C8B-B14F-4D97-AF65-F5344CB8AC3E}">
        <p14:creationId xmlns:p14="http://schemas.microsoft.com/office/powerpoint/2010/main" val="38430865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2D2B6-54AD-A869-CAB1-A421E246D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A9A168-CAF5-6837-2488-4CDBE7BC9016}"/>
              </a:ext>
            </a:extLst>
          </p:cNvPr>
          <p:cNvSpPr>
            <a:spLocks noGrp="1"/>
          </p:cNvSpPr>
          <p:nvPr>
            <p:ph type="title"/>
          </p:nvPr>
        </p:nvSpPr>
        <p:spPr>
          <a:xfrm>
            <a:off x="876300" y="571411"/>
            <a:ext cx="16040100" cy="1338828"/>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a:t>clúster 2 - ”economías estables desarrolladas" (47 países)</a:t>
            </a:r>
          </a:p>
        </p:txBody>
      </p:sp>
      <p:sp>
        <p:nvSpPr>
          <p:cNvPr id="3" name="Slide Number Placeholder 2">
            <a:extLst>
              <a:ext uri="{FF2B5EF4-FFF2-40B4-BE49-F238E27FC236}">
                <a16:creationId xmlns:a16="http://schemas.microsoft.com/office/drawing/2014/main" id="{A81BCDFA-AE60-38DE-B946-ACA108405B59}"/>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36</a:t>
            </a:fld>
            <a:endParaRPr/>
          </a:p>
        </p:txBody>
      </p:sp>
      <p:sp>
        <p:nvSpPr>
          <p:cNvPr id="8" name="Rectangle 7">
            <a:extLst>
              <a:ext uri="{FF2B5EF4-FFF2-40B4-BE49-F238E27FC236}">
                <a16:creationId xmlns:a16="http://schemas.microsoft.com/office/drawing/2014/main" id="{16F9B66A-F463-8133-00E7-1C45EE5DC879}"/>
              </a:ext>
            </a:extLst>
          </p:cNvPr>
          <p:cNvSpPr/>
          <p:nvPr/>
        </p:nvSpPr>
        <p:spPr>
          <a:xfrm>
            <a:off x="1080000" y="2160000"/>
            <a:ext cx="4521537" cy="6642844"/>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La estabilidad temporal es el criterio, no el nivel de ingreso</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Mayoría son economías desarrolladas con trayectorias suaves y predecibles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Crecimiento sostenido o estancamiento controlado</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Instituciones fuertes que amortiguan shocks</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También incluye emergentes exitosos (Chile, Uruguay)</a:t>
            </a:r>
          </a:p>
          <a:p>
            <a:pPr marL="285750" indent="-285750" algn="just">
              <a:spcBef>
                <a:spcPts val="400"/>
              </a:spcBef>
              <a:spcAft>
                <a:spcPts val="600"/>
              </a:spcAft>
              <a:buFont typeface="Arial" panose="020B0604020202020204" pitchFamily="34" charset="0"/>
              <a:buChar char="•"/>
            </a:pP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Correlación con BM: ~70% High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pero también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noProof="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noProof="0" dirty="0">
                <a:latin typeface="Arial" panose="020B0604020202020204" pitchFamily="34" charset="0"/>
                <a:ea typeface="Times New Roman" panose="02020603050405020304" pitchFamily="18" charset="0"/>
                <a:cs typeface="Times New Roman" panose="02020603050405020304" pitchFamily="18" charset="0"/>
              </a:rPr>
              <a:t> estables</a:t>
            </a:r>
          </a:p>
        </p:txBody>
      </p:sp>
      <p:pic>
        <p:nvPicPr>
          <p:cNvPr id="4" name="Picture 3">
            <a:extLst>
              <a:ext uri="{FF2B5EF4-FFF2-40B4-BE49-F238E27FC236}">
                <a16:creationId xmlns:a16="http://schemas.microsoft.com/office/drawing/2014/main" id="{5326B5B9-A68C-0EC2-2F91-39AEA21243E0}"/>
              </a:ext>
            </a:extLst>
          </p:cNvPr>
          <p:cNvPicPr>
            <a:picLocks noChangeAspect="1"/>
          </p:cNvPicPr>
          <p:nvPr/>
        </p:nvPicPr>
        <p:blipFill>
          <a:blip r:embed="rId3"/>
          <a:stretch>
            <a:fillRect/>
          </a:stretch>
        </p:blipFill>
        <p:spPr>
          <a:xfrm>
            <a:off x="5791199" y="2196241"/>
            <a:ext cx="12310133" cy="5919059"/>
          </a:xfrm>
          <a:prstGeom prst="rect">
            <a:avLst/>
          </a:prstGeom>
        </p:spPr>
      </p:pic>
    </p:spTree>
    <p:extLst>
      <p:ext uri="{BB962C8B-B14F-4D97-AF65-F5344CB8AC3E}">
        <p14:creationId xmlns:p14="http://schemas.microsoft.com/office/powerpoint/2010/main" val="392766497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E704E-777F-9DC7-5930-A464FE00A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AC43C8-FFB1-6EE8-2133-56BAF9DFF7F9}"/>
              </a:ext>
            </a:extLst>
          </p:cNvPr>
          <p:cNvSpPr>
            <a:spLocks noGrp="1"/>
          </p:cNvSpPr>
          <p:nvPr>
            <p:ph type="title"/>
          </p:nvPr>
        </p:nvSpPr>
        <p:spPr>
          <a:xfrm>
            <a:off x="876300" y="571411"/>
            <a:ext cx="16040100" cy="2585323"/>
          </a:xfrm>
        </p:spPr>
        <p:txBody>
          <a:bodyPr/>
          <a:lstStyle/>
          <a:p>
            <a:r>
              <a:rPr lang="es-ES_tradnl" dirty="0" err="1">
                <a:solidFill>
                  <a:schemeClr val="accent1"/>
                </a:solidFill>
              </a:rPr>
              <a:t>clustering</a:t>
            </a:r>
            <a:r>
              <a:rPr lang="es-ES_tradnl" dirty="0">
                <a:solidFill>
                  <a:schemeClr val="accent1"/>
                </a:solidFill>
              </a:rPr>
              <a:t> con DTW</a:t>
            </a:r>
            <a:br>
              <a:rPr lang="es-ES_tradnl" dirty="0"/>
            </a:br>
            <a:r>
              <a:rPr lang="es-ES_tradnl" dirty="0" err="1"/>
              <a:t>cluster</a:t>
            </a:r>
            <a:r>
              <a:rPr lang="es-ES_tradnl" dirty="0"/>
              <a:t> 3 - ”economías en crecimiento sostenido" (67 países)</a:t>
            </a:r>
          </a:p>
        </p:txBody>
      </p:sp>
      <p:sp>
        <p:nvSpPr>
          <p:cNvPr id="3" name="Slide Number Placeholder 2">
            <a:extLst>
              <a:ext uri="{FF2B5EF4-FFF2-40B4-BE49-F238E27FC236}">
                <a16:creationId xmlns:a16="http://schemas.microsoft.com/office/drawing/2014/main" id="{CB87C0EF-90EE-6E82-3C0E-4B7C5A08D083}"/>
              </a:ext>
            </a:extLst>
          </p:cNvPr>
          <p:cNvSpPr>
            <a:spLocks noGrp="1"/>
          </p:cNvSpPr>
          <p:nvPr>
            <p:ph type="sldNum" sz="quarter" idx="10"/>
          </p:nvPr>
        </p:nvSpPr>
        <p:spPr/>
        <p:txBody>
          <a:bodyPr/>
          <a:lstStyle/>
          <a:p>
            <a:pPr algn="l"/>
            <a:r>
              <a:rPr lang="en-US"/>
              <a:t>page</a:t>
            </a:r>
          </a:p>
          <a:p>
            <a:pPr algn="l"/>
            <a:r>
              <a:rPr lang="en-US"/>
              <a:t>0</a:t>
            </a:r>
            <a:fld id="{37D409AB-2201-4E18-8A34-C31753AD9B06}" type="slidenum">
              <a:rPr smtClean="0"/>
              <a:pPr algn="l"/>
              <a:t>37</a:t>
            </a:fld>
            <a:endParaRPr/>
          </a:p>
        </p:txBody>
      </p:sp>
      <p:sp>
        <p:nvSpPr>
          <p:cNvPr id="4" name="Rectangle 3">
            <a:extLst>
              <a:ext uri="{FF2B5EF4-FFF2-40B4-BE49-F238E27FC236}">
                <a16:creationId xmlns:a16="http://schemas.microsoft.com/office/drawing/2014/main" id="{4CBA4B39-3D2E-1D5D-68E4-A739E23A9284}"/>
              </a:ext>
            </a:extLst>
          </p:cNvPr>
          <p:cNvSpPr/>
          <p:nvPr/>
        </p:nvSpPr>
        <p:spPr>
          <a:xfrm>
            <a:off x="1080000" y="2160000"/>
            <a:ext cx="4521537" cy="7381508"/>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Trayectorias de crecimiento sostenido (milagros asiáticos, emergentes africanos)</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Transformación estructural en curso</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Menor volatilidad que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1, más dinamismo que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Cluster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2</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Incluye tanto tigres asiáticos como economías africanas en despegue</a:t>
            </a: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Correlación con BM: Mayoría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Lower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Upper</a:t>
            </a:r>
            <a:r>
              <a:rPr lang="es-ES_tradnl" sz="240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middle</a:t>
            </a:r>
            <a:r>
              <a:rPr lang="es-ES_tradnl" sz="2400" dirty="0">
                <a:latin typeface="Arial" panose="020B0604020202020204" pitchFamily="34" charset="0"/>
                <a:ea typeface="Times New Roman" panose="02020603050405020304" pitchFamily="18" charset="0"/>
                <a:cs typeface="Times New Roman" panose="02020603050405020304" pitchFamily="18" charset="0"/>
              </a:rPr>
              <a:t>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income</a:t>
            </a:r>
            <a:r>
              <a:rPr lang="es-ES_tradnl" sz="2400" dirty="0">
                <a:latin typeface="Arial" panose="020B0604020202020204" pitchFamily="34" charset="0"/>
                <a:ea typeface="Times New Roman" panose="02020603050405020304" pitchFamily="18" charset="0"/>
                <a:cs typeface="Times New Roman" panose="02020603050405020304" pitchFamily="18" charset="0"/>
              </a:rPr>
              <a:t>, varios High </a:t>
            </a:r>
            <a:r>
              <a:rPr lang="es-ES_tradnl" sz="2400" dirty="0" err="1">
                <a:latin typeface="Arial" panose="020B0604020202020204" pitchFamily="34" charset="0"/>
                <a:ea typeface="Times New Roman" panose="02020603050405020304" pitchFamily="18" charset="0"/>
                <a:cs typeface="Times New Roman" panose="02020603050405020304" pitchFamily="18" charset="0"/>
              </a:rPr>
              <a:t>income</a:t>
            </a:r>
            <a:endParaRPr lang="es-ES_tradnl" sz="24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2400" dirty="0">
                <a:latin typeface="Arial" panose="020B0604020202020204" pitchFamily="34" charset="0"/>
                <a:ea typeface="Times New Roman" panose="02020603050405020304" pitchFamily="18" charset="0"/>
                <a:cs typeface="Times New Roman" panose="02020603050405020304" pitchFamily="18" charset="0"/>
              </a:rPr>
              <a:t>DTW identifica patrones de crecimiento dinámico, independiente del punto de partida</a:t>
            </a:r>
            <a:endParaRPr lang="es-ES_tradnl" sz="2400" noProof="0"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04DAFE5-3BBE-B0FB-1F72-EB2AB4501A37}"/>
              </a:ext>
            </a:extLst>
          </p:cNvPr>
          <p:cNvPicPr>
            <a:picLocks noChangeAspect="1"/>
          </p:cNvPicPr>
          <p:nvPr/>
        </p:nvPicPr>
        <p:blipFill>
          <a:blip r:embed="rId3"/>
          <a:stretch>
            <a:fillRect/>
          </a:stretch>
        </p:blipFill>
        <p:spPr>
          <a:xfrm>
            <a:off x="5816388" y="2259450"/>
            <a:ext cx="12420188" cy="6160649"/>
          </a:xfrm>
          <a:prstGeom prst="rect">
            <a:avLst/>
          </a:prstGeom>
        </p:spPr>
      </p:pic>
    </p:spTree>
    <p:extLst>
      <p:ext uri="{BB962C8B-B14F-4D97-AF65-F5344CB8AC3E}">
        <p14:creationId xmlns:p14="http://schemas.microsoft.com/office/powerpoint/2010/main" val="184945461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A0307-9643-97C0-7289-6C6EEED33F2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893A69B-DAEB-097F-5CF9-FF9D338E60C8}"/>
              </a:ext>
            </a:extLst>
          </p:cNvPr>
          <p:cNvSpPr txBox="1"/>
          <p:nvPr/>
        </p:nvSpPr>
        <p:spPr>
          <a:xfrm>
            <a:off x="6632124" y="4589502"/>
            <a:ext cx="5483673" cy="1107996"/>
          </a:xfrm>
          <a:prstGeom prst="rect">
            <a:avLst/>
          </a:prstGeom>
          <a:noFill/>
        </p:spPr>
        <p:txBody>
          <a:bodyPr wrap="square" rtlCol="0">
            <a:spAutoFit/>
          </a:bodyPr>
          <a:lstStyle/>
          <a:p>
            <a:pPr algn="ctr"/>
            <a:r>
              <a:rPr lang="es-ES_tradnl" sz="6600" b="1" noProof="0" dirty="0">
                <a:solidFill>
                  <a:schemeClr val="accent1"/>
                </a:solidFill>
                <a:ea typeface="Roboto Condensed" panose="02000000000000000000" pitchFamily="2" charset="0"/>
                <a:cs typeface="Lato Semibold" panose="020F0502020204030203" pitchFamily="34" charset="0"/>
              </a:rPr>
              <a:t>Conclusiones</a:t>
            </a:r>
          </a:p>
        </p:txBody>
      </p:sp>
      <p:grpSp>
        <p:nvGrpSpPr>
          <p:cNvPr id="4" name="Group 3">
            <a:extLst>
              <a:ext uri="{FF2B5EF4-FFF2-40B4-BE49-F238E27FC236}">
                <a16:creationId xmlns:a16="http://schemas.microsoft.com/office/drawing/2014/main" id="{BD78373C-1C11-8027-F95C-1A70D0C82668}"/>
              </a:ext>
            </a:extLst>
          </p:cNvPr>
          <p:cNvGrpSpPr/>
          <p:nvPr/>
        </p:nvGrpSpPr>
        <p:grpSpPr>
          <a:xfrm>
            <a:off x="6553200" y="4533900"/>
            <a:ext cx="685800" cy="685800"/>
            <a:chOff x="6324600" y="4114799"/>
            <a:chExt cx="685800" cy="685800"/>
          </a:xfrm>
        </p:grpSpPr>
        <p:cxnSp>
          <p:nvCxnSpPr>
            <p:cNvPr id="6" name="Straight Connector 5">
              <a:extLst>
                <a:ext uri="{FF2B5EF4-FFF2-40B4-BE49-F238E27FC236}">
                  <a16:creationId xmlns:a16="http://schemas.microsoft.com/office/drawing/2014/main" id="{5BA690F9-5C75-07DD-CCFE-9C7364E2041C}"/>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BE227C1-FDA8-ECF1-DB66-1D085EB48007}"/>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0ECCD5BA-F45D-182F-59D7-277347B66720}"/>
              </a:ext>
            </a:extLst>
          </p:cNvPr>
          <p:cNvGrpSpPr/>
          <p:nvPr/>
        </p:nvGrpSpPr>
        <p:grpSpPr>
          <a:xfrm rot="10800000">
            <a:off x="11430000" y="5067300"/>
            <a:ext cx="685800" cy="685800"/>
            <a:chOff x="6324600" y="4114799"/>
            <a:chExt cx="685800" cy="685800"/>
          </a:xfrm>
        </p:grpSpPr>
        <p:cxnSp>
          <p:nvCxnSpPr>
            <p:cNvPr id="9" name="Straight Connector 8">
              <a:extLst>
                <a:ext uri="{FF2B5EF4-FFF2-40B4-BE49-F238E27FC236}">
                  <a16:creationId xmlns:a16="http://schemas.microsoft.com/office/drawing/2014/main" id="{1D284BAC-59C5-40F7-7381-4DED6D1116F8}"/>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C40591C-BC3E-216A-577F-3424C4BC1DDE}"/>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09436258"/>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F602B-0D63-B452-F01A-2F81A1762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30AA10-8A5C-50F3-4BD0-8BAA74312A79}"/>
              </a:ext>
            </a:extLst>
          </p:cNvPr>
          <p:cNvSpPr>
            <a:spLocks noGrp="1"/>
          </p:cNvSpPr>
          <p:nvPr>
            <p:ph type="title"/>
          </p:nvPr>
        </p:nvSpPr>
        <p:spPr>
          <a:xfrm>
            <a:off x="876300" y="571411"/>
            <a:ext cx="14453100" cy="1338828"/>
          </a:xfrm>
        </p:spPr>
        <p:txBody>
          <a:bodyPr/>
          <a:lstStyle/>
          <a:p>
            <a:r>
              <a:rPr lang="es-ES_tradnl" noProof="0" dirty="0">
                <a:solidFill>
                  <a:schemeClr val="accent1"/>
                </a:solidFill>
              </a:rPr>
              <a:t>conclusiones</a:t>
            </a:r>
            <a:br>
              <a:rPr lang="es-ES_tradnl" noProof="0" dirty="0"/>
            </a:br>
            <a:r>
              <a:rPr lang="es-ES_tradnl" noProof="0" dirty="0"/>
              <a:t>DTW como herramienta de análisis </a:t>
            </a:r>
            <a:r>
              <a:rPr lang="es-ES_tradnl" dirty="0"/>
              <a:t>e</a:t>
            </a:r>
            <a:r>
              <a:rPr lang="es-ES_tradnl" noProof="0" dirty="0" err="1"/>
              <a:t>conómico</a:t>
            </a:r>
            <a:endParaRPr lang="es-ES_tradnl" noProof="0" dirty="0"/>
          </a:p>
        </p:txBody>
      </p:sp>
      <p:sp>
        <p:nvSpPr>
          <p:cNvPr id="3" name="Slide Number Placeholder 2">
            <a:extLst>
              <a:ext uri="{FF2B5EF4-FFF2-40B4-BE49-F238E27FC236}">
                <a16:creationId xmlns:a16="http://schemas.microsoft.com/office/drawing/2014/main" id="{B33D4F72-8452-16E9-DD8F-89FC027D0F54}"/>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39</a:t>
            </a:fld>
            <a:endParaRPr lang="es-ES_tradnl" noProof="0" dirty="0"/>
          </a:p>
        </p:txBody>
      </p:sp>
      <p:sp>
        <p:nvSpPr>
          <p:cNvPr id="6" name="Rectangle 5">
            <a:extLst>
              <a:ext uri="{FF2B5EF4-FFF2-40B4-BE49-F238E27FC236}">
                <a16:creationId xmlns:a16="http://schemas.microsoft.com/office/drawing/2014/main" id="{DBE3ABD6-1D1A-203C-44D4-89D1F5E383AF}"/>
              </a:ext>
            </a:extLst>
          </p:cNvPr>
          <p:cNvSpPr/>
          <p:nvPr/>
        </p:nvSpPr>
        <p:spPr>
          <a:xfrm>
            <a:off x="1080000" y="2160000"/>
            <a:ext cx="14249400" cy="7894469"/>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DTW captura lo otros métodos pierden</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Las clasificaciones tradicionales nos dicen dónde está un país en un momento dado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DTW nos dice cómo llegó ahí y hacia dónde se dirige</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Es como comparar una foto (clasificación estática) con una película (DTW)</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Geografía ≠ Destino económico</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Argentina-Chile: DTW 1.96 pero divergiendo → misma región andina, recursos naturales similares, historia compartida. Sin embargo, Chile creció 4% anual promedio 1990-2020, Argentina osciló entre +8% y -10%.</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Caso Argentina-Uruguay: DTW 1.38 convergiendo → economías gemelas pese a diferencia de escala (30x más grande Argentina).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Tamaño de economía ≠ Estabilidad</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Una economía puede ser grande y volátil simultáneamente</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Argentina ($500 MM PIB) tiene DTW 1.46 con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Fiji</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($5 MM PIB) → 100x diferencia de tamaño, mismo patrón de volatilidad.</a:t>
            </a:r>
          </a:p>
        </p:txBody>
      </p:sp>
    </p:spTree>
    <p:extLst>
      <p:ext uri="{BB962C8B-B14F-4D97-AF65-F5344CB8AC3E}">
        <p14:creationId xmlns:p14="http://schemas.microsoft.com/office/powerpoint/2010/main" val="93708471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761EC-C14B-38FE-4F42-10BCA88CCE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28143C-D994-2A89-2C74-175714F959B3}"/>
              </a:ext>
            </a:extLst>
          </p:cNvPr>
          <p:cNvSpPr>
            <a:spLocks noGrp="1"/>
          </p:cNvSpPr>
          <p:nvPr>
            <p:ph type="title"/>
          </p:nvPr>
        </p:nvSpPr>
        <p:spPr>
          <a:xfrm>
            <a:off x="876300" y="571411"/>
            <a:ext cx="10782300" cy="1338828"/>
          </a:xfrm>
        </p:spPr>
        <p:txBody>
          <a:bodyPr/>
          <a:lstStyle/>
          <a:p>
            <a:r>
              <a:rPr lang="es-ES_tradnl" noProof="0" dirty="0">
                <a:solidFill>
                  <a:schemeClr val="accent1"/>
                </a:solidFill>
              </a:rPr>
              <a:t>introducción</a:t>
            </a:r>
            <a:br>
              <a:rPr lang="es-ES_tradnl" noProof="0" dirty="0"/>
            </a:br>
            <a:r>
              <a:rPr lang="es-ES_tradnl" noProof="0" dirty="0"/>
              <a:t>contexto</a:t>
            </a:r>
          </a:p>
        </p:txBody>
      </p:sp>
      <p:sp>
        <p:nvSpPr>
          <p:cNvPr id="3" name="Slide Number Placeholder 2">
            <a:extLst>
              <a:ext uri="{FF2B5EF4-FFF2-40B4-BE49-F238E27FC236}">
                <a16:creationId xmlns:a16="http://schemas.microsoft.com/office/drawing/2014/main" id="{D69A8B83-F6B1-8E49-B330-03F1DE89C538}"/>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a:t>
            </a:fld>
            <a:endParaRPr lang="es-ES_tradnl" noProof="0" dirty="0"/>
          </a:p>
        </p:txBody>
      </p:sp>
      <p:sp>
        <p:nvSpPr>
          <p:cNvPr id="6" name="Rectangle 5">
            <a:extLst>
              <a:ext uri="{FF2B5EF4-FFF2-40B4-BE49-F238E27FC236}">
                <a16:creationId xmlns:a16="http://schemas.microsoft.com/office/drawing/2014/main" id="{B5DC9C72-6C0A-94C2-2568-B43B8A227D2A}"/>
              </a:ext>
            </a:extLst>
          </p:cNvPr>
          <p:cNvSpPr/>
          <p:nvPr/>
        </p:nvSpPr>
        <p:spPr>
          <a:xfrm>
            <a:off x="1080000" y="2160000"/>
            <a:ext cx="15087600" cy="6801862"/>
          </a:xfrm>
          <a:prstGeom prst="rect">
            <a:avLst/>
          </a:prstGeom>
        </p:spPr>
        <p:txBody>
          <a:bodyPr wrap="square">
            <a:spAutoFit/>
          </a:bodyPr>
          <a:lstStyle/>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El Banco Mundial organiza 1.463 indicadores en 20 áreas clave del desarrollo socioeconómico.</a:t>
            </a:r>
          </a:p>
          <a:p>
            <a:pPr marL="457200" indent="-457200">
              <a:spcBef>
                <a:spcPts val="900"/>
              </a:spcBef>
              <a:buFont typeface="Arial" panose="020B0604020202020204" pitchFamily="34" charset="0"/>
              <a:buChar char="•"/>
            </a:pPr>
            <a:r>
              <a:rPr lang="es-ES_tradnl" sz="3200" noProof="0" dirty="0">
                <a:solidFill>
                  <a:srgbClr val="0E0E0E"/>
                </a:solidFill>
                <a:latin typeface="Arial" panose="020B0604020202020204" pitchFamily="34" charset="0"/>
                <a:cs typeface="Arial" panose="020B0604020202020204" pitchFamily="34" charset="0"/>
              </a:rPr>
              <a:t>Cobertura temporal: 1960–2022.</a:t>
            </a:r>
            <a:endParaRPr lang="es-ES_tradnl" sz="3200" noProof="0" dirty="0">
              <a:solidFill>
                <a:srgbClr val="0E0E0E"/>
              </a:solidFill>
              <a:effectLst/>
              <a:latin typeface="Arial" panose="020B0604020202020204" pitchFamily="34" charset="0"/>
              <a:cs typeface="Arial" panose="020B0604020202020204" pitchFamily="34" charset="0"/>
            </a:endParaRP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Las áreas incluyen: </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educación, salud, medio ambiente, agricultura, género, pobreza, infraestructura y crecimiento económico.</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Los indicadores abarcan temas como:</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Producción agrícola y emisiones de CO₂.</a:t>
            </a:r>
          </a:p>
          <a:p>
            <a:pPr marL="1143000" lvl="1" indent="-457200">
              <a:spcBef>
                <a:spcPts val="900"/>
              </a:spcBef>
              <a:buFont typeface="Arial" panose="020B0604020202020204" pitchFamily="34" charset="0"/>
              <a:buChar char="•"/>
            </a:pPr>
            <a:r>
              <a:rPr lang="es-ES_tradnl" sz="2800" noProof="0" dirty="0">
                <a:solidFill>
                  <a:srgbClr val="0E0E0E"/>
                </a:solidFill>
                <a:effectLst/>
                <a:latin typeface="Arial" panose="020B0604020202020204" pitchFamily="34" charset="0"/>
                <a:cs typeface="Arial" panose="020B0604020202020204" pitchFamily="34" charset="0"/>
              </a:rPr>
              <a:t>PIB, tasa de matrícula escolar, esperanza de vida y acceso a electricidad.</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Permiten evaluar avances, desigualdades e impactos ambientales.</a:t>
            </a:r>
          </a:p>
          <a:p>
            <a:pPr marL="457200" indent="-457200">
              <a:spcBef>
                <a:spcPts val="900"/>
              </a:spcBef>
              <a:buFont typeface="Arial" panose="020B0604020202020204" pitchFamily="34" charset="0"/>
              <a:buChar char="•"/>
            </a:pPr>
            <a:r>
              <a:rPr lang="es-ES_tradnl" sz="3200" noProof="0" dirty="0">
                <a:solidFill>
                  <a:srgbClr val="0E0E0E"/>
                </a:solidFill>
                <a:effectLst/>
                <a:latin typeface="Arial" panose="020B0604020202020204" pitchFamily="34" charset="0"/>
                <a:cs typeface="Arial" panose="020B0604020202020204" pitchFamily="34" charset="0"/>
              </a:rPr>
              <a:t>Ofrecen un marco integral para diseñar políticas públicas más efectivas y sostenibles.</a:t>
            </a:r>
          </a:p>
        </p:txBody>
      </p:sp>
    </p:spTree>
    <p:extLst>
      <p:ext uri="{BB962C8B-B14F-4D97-AF65-F5344CB8AC3E}">
        <p14:creationId xmlns:p14="http://schemas.microsoft.com/office/powerpoint/2010/main" val="3252509750"/>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884A8-DF5D-FA79-CAA2-46EAFC6F2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86F9A5-E30B-5216-5138-48C834761EC9}"/>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DTW</a:t>
            </a:r>
          </a:p>
        </p:txBody>
      </p:sp>
      <p:sp>
        <p:nvSpPr>
          <p:cNvPr id="3" name="Slide Number Placeholder 2">
            <a:extLst>
              <a:ext uri="{FF2B5EF4-FFF2-40B4-BE49-F238E27FC236}">
                <a16:creationId xmlns:a16="http://schemas.microsoft.com/office/drawing/2014/main" id="{F2FD0299-622C-902B-6846-CC487B105026}"/>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40</a:t>
            </a:fld>
            <a:endParaRPr lang="es-ES_tradnl" noProof="0" dirty="0"/>
          </a:p>
        </p:txBody>
      </p:sp>
      <p:sp>
        <p:nvSpPr>
          <p:cNvPr id="6" name="Rectangle 5">
            <a:extLst>
              <a:ext uri="{FF2B5EF4-FFF2-40B4-BE49-F238E27FC236}">
                <a16:creationId xmlns:a16="http://schemas.microsoft.com/office/drawing/2014/main" id="{50E41C0B-1C29-E429-B837-0D3DF610EE58}"/>
              </a:ext>
            </a:extLst>
          </p:cNvPr>
          <p:cNvSpPr/>
          <p:nvPr/>
        </p:nvSpPr>
        <p:spPr>
          <a:xfrm>
            <a:off x="1080000" y="2160000"/>
            <a:ext cx="14249400" cy="727891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Fortalezas: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Captura patrones temporales: No solo niveles, sino FORMAS DE LAS TRAYECTORIAS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Permite comparaciones flexibles: Puede alinear países que crecen en diferentes momentos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Identifica ciclos: Detecta países con crisis/recuperaciones similares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Agnóstico al nivel absoluto: Encuentra similitudes estructurales</a:t>
            </a:r>
          </a:p>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Limitaciones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No captura causalidad: Similar ≠ Mismas causas</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Sensible a la longitud de las series: Necesita buen </a:t>
            </a:r>
            <a:r>
              <a:rPr lang="es-ES_tradnl" sz="2800" noProof="0" dirty="0" err="1">
                <a:latin typeface="Arial" panose="020B0604020202020204" pitchFamily="34" charset="0"/>
                <a:ea typeface="Times New Roman" panose="02020603050405020304" pitchFamily="18" charset="0"/>
                <a:cs typeface="Times New Roman" panose="02020603050405020304" pitchFamily="18" charset="0"/>
              </a:rPr>
              <a:t>overlap</a:t>
            </a: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 temporal</a:t>
            </a:r>
          </a:p>
          <a:p>
            <a:pPr marL="971550" lvl="1"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Puede ser contra-intuitivo: Países geográfica/culturalmente lejanos pueden ser "similares”</a:t>
            </a:r>
          </a:p>
          <a:p>
            <a:pPr marL="285750" indent="-285750" algn="just">
              <a:spcBef>
                <a:spcPts val="400"/>
              </a:spcBef>
              <a:spcAft>
                <a:spcPts val="600"/>
              </a:spcAft>
              <a:buFont typeface="Arial" panose="020B0604020202020204" pitchFamily="34" charset="0"/>
              <a:buChar char="•"/>
            </a:pPr>
            <a:r>
              <a:rPr lang="es-ES_tradnl" sz="2800" noProof="0" dirty="0">
                <a:latin typeface="Arial" panose="020B0604020202020204" pitchFamily="34" charset="0"/>
                <a:ea typeface="Times New Roman" panose="02020603050405020304" pitchFamily="18" charset="0"/>
                <a:cs typeface="Times New Roman" panose="02020603050405020304" pitchFamily="18" charset="0"/>
              </a:rPr>
              <a:t>No considera contexto: Malawi y Argentina son "similares" pero por razones muy diferentes</a:t>
            </a:r>
          </a:p>
        </p:txBody>
      </p:sp>
    </p:spTree>
    <p:extLst>
      <p:ext uri="{BB962C8B-B14F-4D97-AF65-F5344CB8AC3E}">
        <p14:creationId xmlns:p14="http://schemas.microsoft.com/office/powerpoint/2010/main" val="39438174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026E2-DD79-6878-E7A8-A99E0CCE3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0AC075-AD9A-FFAE-89EC-741A6D3EFCD1}"/>
              </a:ext>
            </a:extLst>
          </p:cNvPr>
          <p:cNvSpPr>
            <a:spLocks noGrp="1"/>
          </p:cNvSpPr>
          <p:nvPr>
            <p:ph type="title"/>
          </p:nvPr>
        </p:nvSpPr>
        <p:spPr>
          <a:xfrm>
            <a:off x="876300" y="571411"/>
            <a:ext cx="14668500" cy="1338828"/>
          </a:xfrm>
        </p:spPr>
        <p:txBody>
          <a:bodyPr/>
          <a:lstStyle/>
          <a:p>
            <a:r>
              <a:rPr lang="es-ES_tradnl" noProof="0" dirty="0">
                <a:solidFill>
                  <a:schemeClr val="accent1"/>
                </a:solidFill>
              </a:rPr>
              <a:t>conclusiones</a:t>
            </a:r>
            <a:br>
              <a:rPr lang="es-ES_tradnl" noProof="0" dirty="0"/>
            </a:br>
            <a:r>
              <a:rPr lang="es-ES_tradnl" noProof="0" dirty="0"/>
              <a:t>Argentina comparado con el resto del mundo</a:t>
            </a:r>
          </a:p>
        </p:txBody>
      </p:sp>
      <p:sp>
        <p:nvSpPr>
          <p:cNvPr id="3" name="Slide Number Placeholder 2">
            <a:extLst>
              <a:ext uri="{FF2B5EF4-FFF2-40B4-BE49-F238E27FC236}">
                <a16:creationId xmlns:a16="http://schemas.microsoft.com/office/drawing/2014/main" id="{0DBBEA25-F7A9-E8F1-FE32-8FE84927A98D}"/>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41</a:t>
            </a:fld>
            <a:endParaRPr lang="es-ES_tradnl" noProof="0" dirty="0"/>
          </a:p>
        </p:txBody>
      </p:sp>
      <p:sp>
        <p:nvSpPr>
          <p:cNvPr id="6" name="Rectangle 5">
            <a:extLst>
              <a:ext uri="{FF2B5EF4-FFF2-40B4-BE49-F238E27FC236}">
                <a16:creationId xmlns:a16="http://schemas.microsoft.com/office/drawing/2014/main" id="{7E67EF86-E580-3728-8992-BD49257E9E33}"/>
              </a:ext>
            </a:extLst>
          </p:cNvPr>
          <p:cNvSpPr/>
          <p:nvPr/>
        </p:nvSpPr>
        <p:spPr>
          <a:xfrm>
            <a:off x="1080000" y="2160000"/>
            <a:ext cx="14249400" cy="6663363"/>
          </a:xfrm>
          <a:prstGeom prst="rect">
            <a:avLst/>
          </a:prstGeom>
        </p:spPr>
        <p:txBody>
          <a:bodyPr wrap="square">
            <a:spAutoFit/>
          </a:bodyPr>
          <a:lstStyle/>
          <a:p>
            <a:pPr algn="just">
              <a:spcBef>
                <a:spcPts val="400"/>
              </a:spcBef>
              <a:spcAft>
                <a:spcPts val="600"/>
              </a:spcAft>
            </a:pPr>
            <a:r>
              <a:rPr lang="es-ES_tradnl" sz="3200" dirty="0">
                <a:latin typeface="Arial" panose="020B0604020202020204" pitchFamily="34" charset="0"/>
                <a:ea typeface="Times New Roman" panose="02020603050405020304" pitchFamily="18" charset="0"/>
                <a:cs typeface="Times New Roman" panose="02020603050405020304" pitchFamily="18" charset="0"/>
              </a:rPr>
              <a:t>Tiene menor Distancia DTW con Caribe, África y Europa que con América Latina”</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Caribe: 2.0620 (13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Norte de África: 2.0857 ( 4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Europa: 2.1596 (22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América Latina: </a:t>
            </a:r>
            <a:r>
              <a:rPr lang="es-ES_tradnl" sz="3200" b="1" noProof="0" dirty="0">
                <a:latin typeface="Arial" panose="020B0604020202020204" pitchFamily="34" charset="0"/>
                <a:ea typeface="Times New Roman" panose="02020603050405020304" pitchFamily="18" charset="0"/>
                <a:cs typeface="Times New Roman" panose="02020603050405020304" pitchFamily="18" charset="0"/>
              </a:rPr>
              <a:t>2.1737</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(17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Medio Oriente: 2.2999 ( 8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East Asia &amp;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Pacific</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2.3288 (22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North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America</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2.3511 ( 2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Sub-</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Saharan</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Africa</a:t>
            </a:r>
            <a:r>
              <a:rPr lang="es-ES_tradnl" sz="3200" dirty="0">
                <a:latin typeface="Arial" panose="020B0604020202020204" pitchFamily="34" charset="0"/>
                <a:ea typeface="Times New Roman" panose="02020603050405020304" pitchFamily="18" charset="0"/>
                <a:cs typeface="Times New Roman" panose="02020603050405020304" pitchFamily="18" charset="0"/>
              </a:rPr>
              <a:t> </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:2.3954 (36 países)</a:t>
            </a:r>
          </a:p>
          <a:p>
            <a:pPr marL="514350" indent="-514350" algn="just">
              <a:spcBef>
                <a:spcPts val="400"/>
              </a:spcBef>
              <a:spcAft>
                <a:spcPts val="600"/>
              </a:spcAft>
              <a:buFont typeface="+mj-lt"/>
              <a:buAutoNum type="arabicPeriod"/>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South Asia: 2.6381 ( 6 países)</a:t>
            </a:r>
          </a:p>
        </p:txBody>
      </p:sp>
    </p:spTree>
    <p:extLst>
      <p:ext uri="{BB962C8B-B14F-4D97-AF65-F5344CB8AC3E}">
        <p14:creationId xmlns:p14="http://schemas.microsoft.com/office/powerpoint/2010/main" val="460969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4AEB8-984E-FD55-6B59-1446A489D0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D60F3D-7257-0FB2-5B29-0B9C6EF41CA6}"/>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Argentina comparada con Latinoamérica</a:t>
            </a:r>
          </a:p>
        </p:txBody>
      </p:sp>
      <p:sp>
        <p:nvSpPr>
          <p:cNvPr id="3" name="Slide Number Placeholder 2">
            <a:extLst>
              <a:ext uri="{FF2B5EF4-FFF2-40B4-BE49-F238E27FC236}">
                <a16:creationId xmlns:a16="http://schemas.microsoft.com/office/drawing/2014/main" id="{505372AC-04CE-B008-8BBC-812CE4F8AB71}"/>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42</a:t>
            </a:fld>
            <a:endParaRPr lang="es-ES_tradnl" noProof="0" dirty="0"/>
          </a:p>
        </p:txBody>
      </p:sp>
      <p:sp>
        <p:nvSpPr>
          <p:cNvPr id="6" name="Rectangle 5">
            <a:extLst>
              <a:ext uri="{FF2B5EF4-FFF2-40B4-BE49-F238E27FC236}">
                <a16:creationId xmlns:a16="http://schemas.microsoft.com/office/drawing/2014/main" id="{A22E215F-8205-3E18-BF5E-1B3672EBF470}"/>
              </a:ext>
            </a:extLst>
          </p:cNvPr>
          <p:cNvSpPr/>
          <p:nvPr/>
        </p:nvSpPr>
        <p:spPr>
          <a:xfrm>
            <a:off x="1080000" y="2160000"/>
            <a:ext cx="14249400" cy="3067506"/>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Cono Sur (Brasil, Chile, Uruguay, Paraguay): Promedio 1.6122</a:t>
            </a:r>
          </a:p>
          <a:p>
            <a:pPr marL="285750"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México:1.9267</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Andinos: Promedio 2.0701</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Centroamérica: Promedio 2.4337</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Otras: Promedio 2.4366</a:t>
            </a:r>
          </a:p>
        </p:txBody>
      </p:sp>
    </p:spTree>
    <p:extLst>
      <p:ext uri="{BB962C8B-B14F-4D97-AF65-F5344CB8AC3E}">
        <p14:creationId xmlns:p14="http://schemas.microsoft.com/office/powerpoint/2010/main" val="4079529954"/>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76A19-F703-5878-4DAB-949FB4685F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F4389-17A0-C067-A1ED-CE91123A0C22}"/>
              </a:ext>
            </a:extLst>
          </p:cNvPr>
          <p:cNvSpPr>
            <a:spLocks noGrp="1"/>
          </p:cNvSpPr>
          <p:nvPr>
            <p:ph type="title"/>
          </p:nvPr>
        </p:nvSpPr>
        <p:spPr>
          <a:xfrm>
            <a:off x="876300" y="571411"/>
            <a:ext cx="11925300" cy="1338828"/>
          </a:xfrm>
        </p:spPr>
        <p:txBody>
          <a:bodyPr/>
          <a:lstStyle/>
          <a:p>
            <a:r>
              <a:rPr lang="es-ES_tradnl" noProof="0" dirty="0">
                <a:solidFill>
                  <a:schemeClr val="accent1"/>
                </a:solidFill>
              </a:rPr>
              <a:t>conclusiones</a:t>
            </a:r>
            <a:br>
              <a:rPr lang="es-ES_tradnl" noProof="0" dirty="0"/>
            </a:br>
            <a:r>
              <a:rPr lang="es-ES_tradnl" noProof="0" dirty="0"/>
              <a:t>Argentina comparada con Latinoamérica</a:t>
            </a:r>
          </a:p>
        </p:txBody>
      </p:sp>
      <p:sp>
        <p:nvSpPr>
          <p:cNvPr id="3" name="Slide Number Placeholder 2">
            <a:extLst>
              <a:ext uri="{FF2B5EF4-FFF2-40B4-BE49-F238E27FC236}">
                <a16:creationId xmlns:a16="http://schemas.microsoft.com/office/drawing/2014/main" id="{8A0F5B65-8440-C882-6AFB-561FB8122E2C}"/>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43</a:t>
            </a:fld>
            <a:endParaRPr lang="es-ES_tradnl" noProof="0" dirty="0"/>
          </a:p>
        </p:txBody>
      </p:sp>
      <p:sp>
        <p:nvSpPr>
          <p:cNvPr id="6" name="Rectangle 5">
            <a:extLst>
              <a:ext uri="{FF2B5EF4-FFF2-40B4-BE49-F238E27FC236}">
                <a16:creationId xmlns:a16="http://schemas.microsoft.com/office/drawing/2014/main" id="{4DBA176A-7AED-AE2C-2DAD-FB1E2E4F282B}"/>
              </a:ext>
            </a:extLst>
          </p:cNvPr>
          <p:cNvSpPr/>
          <p:nvPr/>
        </p:nvSpPr>
        <p:spPr>
          <a:xfrm>
            <a:off x="1080000" y="2160000"/>
            <a:ext cx="14249400" cy="6791603"/>
          </a:xfrm>
          <a:prstGeom prst="rect">
            <a:avLst/>
          </a:prstGeom>
        </p:spPr>
        <p:txBody>
          <a:bodyPr wrap="square">
            <a:spAutoFit/>
          </a:bodyPr>
          <a:lstStyle/>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Argentina no parece ser un "país promedio" de Latinoamérica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Comparte algunas características con la región: </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Dependencia de </a:t>
            </a:r>
            <a:r>
              <a:rPr lang="es-ES_tradnl" sz="3200" noProof="0" dirty="0" err="1">
                <a:latin typeface="Arial" panose="020B0604020202020204" pitchFamily="34" charset="0"/>
                <a:ea typeface="Times New Roman" panose="02020603050405020304" pitchFamily="18" charset="0"/>
                <a:cs typeface="Times New Roman" panose="02020603050405020304" pitchFamily="18" charset="0"/>
              </a:rPr>
              <a:t>commodities</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(agro, energía)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Vulnerabilidad a términos de intercambio</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Historia de inestabilidad política y macroeconómica</a:t>
            </a:r>
          </a:p>
          <a:p>
            <a:pPr marL="285750"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 Características donde Argentina es distinto: </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Por el tamaño de su mercado interno debería tener más resiliencia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Volatilidad excesiva para su escala</a:t>
            </a:r>
          </a:p>
          <a:p>
            <a:pPr marL="971550" lvl="1"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Diversidad en sus recursos naturales </a:t>
            </a: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(agro + energía + minería)</a:t>
            </a:r>
          </a:p>
          <a:p>
            <a:pPr marL="971550" lvl="1" indent="-285750" algn="just">
              <a:spcBef>
                <a:spcPts val="400"/>
              </a:spcBef>
              <a:spcAft>
                <a:spcPts val="600"/>
              </a:spcAft>
              <a:buFont typeface="Arial" panose="020B0604020202020204" pitchFamily="34" charset="0"/>
              <a:buChar char="•"/>
            </a:pPr>
            <a:r>
              <a:rPr lang="es-ES_tradnl" sz="3200" noProof="0" dirty="0">
                <a:latin typeface="Arial" panose="020B0604020202020204" pitchFamily="34" charset="0"/>
                <a:ea typeface="Times New Roman" panose="02020603050405020304" pitchFamily="18" charset="0"/>
                <a:cs typeface="Times New Roman" panose="02020603050405020304" pitchFamily="18" charset="0"/>
              </a:rPr>
              <a:t>Historia de desarrollo industrial (hoy en declive)</a:t>
            </a:r>
          </a:p>
          <a:p>
            <a:pPr marL="971550" lvl="1" indent="-285750" algn="just">
              <a:spcBef>
                <a:spcPts val="400"/>
              </a:spcBef>
              <a:spcAft>
                <a:spcPts val="600"/>
              </a:spcAft>
              <a:buFont typeface="Arial" panose="020B0604020202020204" pitchFamily="34" charset="0"/>
              <a:buChar char="•"/>
            </a:pPr>
            <a:r>
              <a:rPr lang="es-ES_tradnl" sz="3200" dirty="0">
                <a:latin typeface="Arial" panose="020B0604020202020204" pitchFamily="34" charset="0"/>
                <a:ea typeface="Times New Roman" panose="02020603050405020304" pitchFamily="18" charset="0"/>
                <a:cs typeface="Times New Roman" panose="02020603050405020304" pitchFamily="18" charset="0"/>
              </a:rPr>
              <a:t>Crisis económicas recurrentes</a:t>
            </a:r>
            <a:endParaRPr lang="es-ES_tradnl" sz="3200" noProof="0" dirty="0">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954757"/>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a:xfrm>
            <a:off x="6400800" y="2400300"/>
            <a:ext cx="5486400" cy="5486400"/>
          </a:xfrm>
          <a:prstGeom prst="ellipse">
            <a:avLst/>
          </a:prstGeom>
          <a:solidFill>
            <a:schemeClr val="accent1"/>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a:solidFill>
                <a:schemeClr val="tx1"/>
              </a:solidFill>
            </a:endParaRPr>
          </a:p>
        </p:txBody>
      </p:sp>
      <p:sp>
        <p:nvSpPr>
          <p:cNvPr id="3" name="TextBox 2"/>
          <p:cNvSpPr txBox="1"/>
          <p:nvPr/>
        </p:nvSpPr>
        <p:spPr>
          <a:xfrm>
            <a:off x="6400800" y="4589502"/>
            <a:ext cx="5486400" cy="1107996"/>
          </a:xfrm>
          <a:prstGeom prst="rect">
            <a:avLst/>
          </a:prstGeom>
          <a:noFill/>
        </p:spPr>
        <p:txBody>
          <a:bodyPr wrap="square" rtlCol="0">
            <a:spAutoFit/>
          </a:bodyPr>
          <a:lstStyle/>
          <a:p>
            <a:pPr algn="ctr"/>
            <a:r>
              <a:rPr lang="en-US" sz="6600" b="1" dirty="0">
                <a:solidFill>
                  <a:schemeClr val="bg1"/>
                </a:solidFill>
                <a:ea typeface="Roboto Condensed" panose="02000000000000000000" pitchFamily="2" charset="0"/>
                <a:cs typeface="Lato Semibold" panose="020F0502020204030203" pitchFamily="34" charset="0"/>
              </a:rPr>
              <a:t>FIN</a:t>
            </a:r>
            <a:endParaRPr lang="ru-RU" sz="6600" b="1" dirty="0">
              <a:solidFill>
                <a:schemeClr val="bg1"/>
              </a:solidFill>
              <a:ea typeface="Lato Semibold" panose="020F0502020204030203" pitchFamily="34" charset="0"/>
              <a:cs typeface="Lato Semibold" panose="020F0502020204030203" pitchFamily="34" charset="0"/>
            </a:endParaRPr>
          </a:p>
        </p:txBody>
      </p:sp>
    </p:spTree>
    <p:extLst>
      <p:ext uri="{BB962C8B-B14F-4D97-AF65-F5344CB8AC3E}">
        <p14:creationId xmlns:p14="http://schemas.microsoft.com/office/powerpoint/2010/main" val="664723209"/>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5244D38F-4577-71A9-3139-23890092EC00}"/>
            </a:ext>
          </a:extLst>
        </p:cNvPr>
        <p:cNvGrpSpPr/>
        <p:nvPr/>
      </p:nvGrpSpPr>
      <p:grpSpPr>
        <a:xfrm>
          <a:off x="0" y="0"/>
          <a:ext cx="0" cy="0"/>
          <a:chOff x="0" y="0"/>
          <a:chExt cx="0" cy="0"/>
        </a:xfrm>
      </p:grpSpPr>
      <p:pic>
        <p:nvPicPr>
          <p:cNvPr id="4" name="Picture 1" descr="A graph of blue rectangular bars with black text&#10;&#10;Description automatically generated with medium confidence">
            <a:extLst>
              <a:ext uri="{FF2B5EF4-FFF2-40B4-BE49-F238E27FC236}">
                <a16:creationId xmlns:a16="http://schemas.microsoft.com/office/drawing/2014/main" id="{936887AD-E4C7-F634-6194-253C5272D309}"/>
              </a:ext>
            </a:extLst>
          </p:cNvPr>
          <p:cNvPicPr>
            <a:picLocks noChangeAspect="1"/>
          </p:cNvPicPr>
          <p:nvPr/>
        </p:nvPicPr>
        <p:blipFill>
          <a:blip r:embed="rId2"/>
          <a:stretch>
            <a:fillRect/>
          </a:stretch>
        </p:blipFill>
        <p:spPr>
          <a:xfrm>
            <a:off x="4191000" y="2414776"/>
            <a:ext cx="14086114" cy="7855895"/>
          </a:xfrm>
          <a:prstGeom prst="rect">
            <a:avLst/>
          </a:prstGeom>
        </p:spPr>
      </p:pic>
      <p:sp>
        <p:nvSpPr>
          <p:cNvPr id="2" name="Title 1">
            <a:extLst>
              <a:ext uri="{FF2B5EF4-FFF2-40B4-BE49-F238E27FC236}">
                <a16:creationId xmlns:a16="http://schemas.microsoft.com/office/drawing/2014/main" id="{9FE4E4EE-67F3-3124-DBC4-BD00D0586670}"/>
              </a:ext>
            </a:extLst>
          </p:cNvPr>
          <p:cNvSpPr>
            <a:spLocks noGrp="1"/>
          </p:cNvSpPr>
          <p:nvPr>
            <p:ph type="title"/>
          </p:nvPr>
        </p:nvSpPr>
        <p:spPr>
          <a:xfrm>
            <a:off x="876300" y="571411"/>
            <a:ext cx="8953500" cy="1380378"/>
          </a:xfrm>
        </p:spPr>
        <p:txBody>
          <a:bodyPr/>
          <a:lstStyle/>
          <a:p>
            <a:r>
              <a:rPr lang="es-ES_tradnl" noProof="0" dirty="0">
                <a:solidFill>
                  <a:schemeClr val="accent1"/>
                </a:solidFill>
              </a:rPr>
              <a:t>introducción</a:t>
            </a:r>
            <a:br>
              <a:rPr lang="es-ES_tradnl" noProof="0" dirty="0"/>
            </a:br>
            <a:r>
              <a:rPr lang="es-ES_tradnl" sz="4800" noProof="0" dirty="0" err="1">
                <a:latin typeface="Arial" panose="020B0604020202020204" pitchFamily="34" charset="0"/>
                <a:ea typeface="Times New Roman" panose="02020603050405020304" pitchFamily="18" charset="0"/>
                <a:cs typeface="Times New Roman" panose="02020603050405020304" pitchFamily="18" charset="0"/>
              </a:rPr>
              <a:t>dataset</a:t>
            </a:r>
            <a:r>
              <a:rPr lang="es-ES_tradnl" sz="4800" noProof="0" dirty="0">
                <a:latin typeface="Arial" panose="020B0604020202020204" pitchFamily="34" charset="0"/>
                <a:ea typeface="Times New Roman" panose="02020603050405020304" pitchFamily="18" charset="0"/>
                <a:cs typeface="Times New Roman" panose="02020603050405020304" pitchFamily="18" charset="0"/>
              </a:rPr>
              <a:t> Banco Mundial</a:t>
            </a:r>
            <a:endParaRPr lang="es-ES_tradnl" noProof="0" dirty="0"/>
          </a:p>
        </p:txBody>
      </p:sp>
      <p:sp>
        <p:nvSpPr>
          <p:cNvPr id="3" name="Slide Number Placeholder 2">
            <a:extLst>
              <a:ext uri="{FF2B5EF4-FFF2-40B4-BE49-F238E27FC236}">
                <a16:creationId xmlns:a16="http://schemas.microsoft.com/office/drawing/2014/main" id="{003CDAEA-2A51-249A-D447-B819BB4CC590}"/>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5</a:t>
            </a:fld>
            <a:endParaRPr lang="es-ES_tradnl" noProof="0" dirty="0"/>
          </a:p>
        </p:txBody>
      </p:sp>
      <p:sp>
        <p:nvSpPr>
          <p:cNvPr id="6" name="Rectangle 5">
            <a:extLst>
              <a:ext uri="{FF2B5EF4-FFF2-40B4-BE49-F238E27FC236}">
                <a16:creationId xmlns:a16="http://schemas.microsoft.com/office/drawing/2014/main" id="{23846B79-81C3-F809-BC3E-E2D49E205E4B}"/>
              </a:ext>
            </a:extLst>
          </p:cNvPr>
          <p:cNvSpPr/>
          <p:nvPr/>
        </p:nvSpPr>
        <p:spPr>
          <a:xfrm>
            <a:off x="1080000" y="2160000"/>
            <a:ext cx="5016000" cy="3293209"/>
          </a:xfrm>
          <a:prstGeom prst="rect">
            <a:avLst/>
          </a:prstGeom>
        </p:spPr>
        <p:txBody>
          <a:bodyPr wrap="square">
            <a:spAutoFit/>
          </a:bodyPr>
          <a:lstStyle/>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1,463 indicadores numéricos</a:t>
            </a:r>
          </a:p>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197 países </a:t>
            </a:r>
          </a:p>
          <a:p>
            <a:pPr marL="285750" indent="-285750">
              <a:buFont typeface="Arial" panose="020B0604020202020204" pitchFamily="34" charset="0"/>
              <a:buChar char="•"/>
            </a:pPr>
            <a:r>
              <a:rPr lang="es-ES_tradnl" sz="2800" kern="0" noProof="0" dirty="0">
                <a:effectLst/>
                <a:latin typeface="Arial" panose="020B0604020202020204" pitchFamily="34" charset="0"/>
                <a:ea typeface="Times New Roman" panose="02020603050405020304" pitchFamily="18" charset="0"/>
                <a:cs typeface="Times New Roman" panose="02020603050405020304" pitchFamily="18" charset="0"/>
              </a:rPr>
              <a:t>diversos aspectos</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Educación</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Ciencia y Tecnología</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Crecimiento Económico </a:t>
            </a:r>
          </a:p>
          <a:p>
            <a:pPr marL="971550" lvl="1" indent="-285750">
              <a:buFont typeface="Arial" panose="020B0604020202020204" pitchFamily="34" charset="0"/>
              <a:buChar char="•"/>
            </a:pPr>
            <a:r>
              <a:rPr lang="es-ES_tradnl" sz="2400" kern="0" noProof="0" dirty="0">
                <a:effectLst/>
                <a:latin typeface="Arial" panose="020B0604020202020204" pitchFamily="34" charset="0"/>
                <a:ea typeface="Times New Roman" panose="02020603050405020304" pitchFamily="18" charset="0"/>
                <a:cs typeface="Times New Roman" panose="02020603050405020304" pitchFamily="18" charset="0"/>
              </a:rPr>
              <a:t>entre otros</a:t>
            </a:r>
            <a:endParaRPr lang="es-ES_tradnl" sz="2800" noProof="0" dirty="0">
              <a:solidFill>
                <a:schemeClr val="tx2"/>
              </a:solidFill>
              <a:latin typeface="+mj-lt"/>
            </a:endParaRPr>
          </a:p>
        </p:txBody>
      </p:sp>
    </p:spTree>
    <p:extLst>
      <p:ext uri="{BB962C8B-B14F-4D97-AF65-F5344CB8AC3E}">
        <p14:creationId xmlns:p14="http://schemas.microsoft.com/office/powerpoint/2010/main" val="3713353853"/>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B0827-91CD-5015-F8C6-40172F7654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262D0-EF18-2263-9991-C99EB270B536}"/>
              </a:ext>
            </a:extLst>
          </p:cNvPr>
          <p:cNvSpPr>
            <a:spLocks noGrp="1"/>
          </p:cNvSpPr>
          <p:nvPr>
            <p:ph type="title"/>
          </p:nvPr>
        </p:nvSpPr>
        <p:spPr>
          <a:xfrm>
            <a:off x="876300" y="571411"/>
            <a:ext cx="10782300" cy="1338828"/>
          </a:xfrm>
        </p:spPr>
        <p:txBody>
          <a:bodyPr/>
          <a:lstStyle/>
          <a:p>
            <a:r>
              <a:rPr lang="es-ES_tradnl" noProof="0" dirty="0">
                <a:solidFill>
                  <a:schemeClr val="accent1"/>
                </a:solidFill>
              </a:rPr>
              <a:t>introducción</a:t>
            </a:r>
            <a:br>
              <a:rPr lang="es-ES_tradnl" noProof="0" dirty="0"/>
            </a:br>
            <a:r>
              <a:rPr lang="es-ES_tradnl" noProof="0" dirty="0"/>
              <a:t>clasificación del Banco mundial</a:t>
            </a:r>
          </a:p>
        </p:txBody>
      </p:sp>
      <p:sp>
        <p:nvSpPr>
          <p:cNvPr id="3" name="Slide Number Placeholder 2">
            <a:extLst>
              <a:ext uri="{FF2B5EF4-FFF2-40B4-BE49-F238E27FC236}">
                <a16:creationId xmlns:a16="http://schemas.microsoft.com/office/drawing/2014/main" id="{E09CA094-4299-A705-2A39-2BA2B590C394}"/>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6</a:t>
            </a:fld>
            <a:endParaRPr lang="es-ES_tradnl" noProof="0" dirty="0"/>
          </a:p>
        </p:txBody>
      </p:sp>
      <p:sp>
        <p:nvSpPr>
          <p:cNvPr id="6" name="Rectangle 5">
            <a:extLst>
              <a:ext uri="{FF2B5EF4-FFF2-40B4-BE49-F238E27FC236}">
                <a16:creationId xmlns:a16="http://schemas.microsoft.com/office/drawing/2014/main" id="{B66A3B51-6C2F-2F64-1869-891CC8120813}"/>
              </a:ext>
            </a:extLst>
          </p:cNvPr>
          <p:cNvSpPr/>
          <p:nvPr/>
        </p:nvSpPr>
        <p:spPr>
          <a:xfrm>
            <a:off x="1080000" y="2160000"/>
            <a:ext cx="15621000" cy="4069384"/>
          </a:xfrm>
          <a:prstGeom prst="rect">
            <a:avLst/>
          </a:prstGeom>
        </p:spPr>
        <p:txBody>
          <a:bodyPr wrap="square">
            <a:spAutoFit/>
          </a:bodyPr>
          <a:lstStyle/>
          <a:p>
            <a:pPr marL="457200" indent="-457200">
              <a:lnSpc>
                <a:spcPct val="150000"/>
              </a:lnSpc>
              <a:spcBef>
                <a:spcPts val="900"/>
              </a:spcBef>
              <a:buFont typeface="Arial" panose="020B0604020202020204" pitchFamily="34" charset="0"/>
              <a:buChar char="•"/>
            </a:pPr>
            <a:r>
              <a:rPr lang="es-ES_tradnl" sz="3600" noProof="0" dirty="0">
                <a:solidFill>
                  <a:srgbClr val="0E0E0E"/>
                </a:solidFill>
                <a:effectLst/>
                <a:latin typeface="Arial" panose="020B0604020202020204" pitchFamily="34" charset="0"/>
                <a:cs typeface="Arial" panose="020B0604020202020204" pitchFamily="34" charset="0"/>
              </a:rPr>
              <a:t>Categoriza a los países en función de su GNI </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Low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$1,135 or less</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Lower middle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between $1,136 and $4,465</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Upper middle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between $4,466 and $13,845</a:t>
            </a:r>
            <a:r>
              <a:rPr lang="en-US" sz="3000" noProof="0" dirty="0">
                <a:solidFill>
                  <a:srgbClr val="0E0E0E"/>
                </a:solidFill>
                <a:effectLst/>
                <a:latin typeface="Arial" panose="020B0604020202020204" pitchFamily="34" charset="0"/>
                <a:cs typeface="Arial" panose="020B0604020202020204" pitchFamily="34" charset="0"/>
              </a:rPr>
              <a:t>”.</a:t>
            </a:r>
          </a:p>
          <a:p>
            <a:pPr marL="1143000" lvl="1" indent="-457200">
              <a:lnSpc>
                <a:spcPct val="150000"/>
              </a:lnSpc>
              <a:spcBef>
                <a:spcPts val="900"/>
              </a:spcBef>
              <a:buFont typeface="Arial" panose="020B0604020202020204" pitchFamily="34" charset="0"/>
              <a:buChar char="•"/>
            </a:pPr>
            <a:r>
              <a:rPr lang="en-US" sz="3000" b="1" noProof="0" dirty="0">
                <a:solidFill>
                  <a:srgbClr val="0E0E0E"/>
                </a:solidFill>
                <a:effectLst/>
                <a:latin typeface="Arial" panose="020B0604020202020204" pitchFamily="34" charset="0"/>
                <a:cs typeface="Arial" panose="020B0604020202020204" pitchFamily="34" charset="0"/>
              </a:rPr>
              <a:t>High income</a:t>
            </a:r>
            <a:r>
              <a:rPr lang="en-US" sz="3000" noProof="0" dirty="0">
                <a:solidFill>
                  <a:srgbClr val="0E0E0E"/>
                </a:solidFill>
                <a:effectLst/>
                <a:latin typeface="Arial" panose="020B0604020202020204" pitchFamily="34" charset="0"/>
                <a:cs typeface="Arial" panose="020B0604020202020204" pitchFamily="34" charset="0"/>
              </a:rPr>
              <a:t>: “… </a:t>
            </a:r>
            <a:r>
              <a:rPr lang="en-US" sz="3000" i="1" noProof="0" dirty="0">
                <a:solidFill>
                  <a:srgbClr val="0E0E0E"/>
                </a:solidFill>
                <a:effectLst/>
                <a:latin typeface="Arial" panose="020B0604020202020204" pitchFamily="34" charset="0"/>
                <a:cs typeface="Arial" panose="020B0604020202020204" pitchFamily="34" charset="0"/>
              </a:rPr>
              <a:t>2022 GNI per capita was more than $13,845</a:t>
            </a:r>
            <a:r>
              <a:rPr lang="en-US" sz="3000" noProof="0" dirty="0">
                <a:solidFill>
                  <a:srgbClr val="0E0E0E"/>
                </a:solidFill>
                <a:effectLst/>
                <a:latin typeface="Arial" panose="020B0604020202020204" pitchFamily="34" charset="0"/>
                <a:cs typeface="Arial" panose="020B0604020202020204" pitchFamily="34" charset="0"/>
              </a:rPr>
              <a:t>”.</a:t>
            </a:r>
          </a:p>
        </p:txBody>
      </p:sp>
      <p:sp>
        <p:nvSpPr>
          <p:cNvPr id="5" name="TextBox 4">
            <a:extLst>
              <a:ext uri="{FF2B5EF4-FFF2-40B4-BE49-F238E27FC236}">
                <a16:creationId xmlns:a16="http://schemas.microsoft.com/office/drawing/2014/main" id="{5D31BAE2-89DE-2A30-E431-B9E09A2DD44C}"/>
              </a:ext>
            </a:extLst>
          </p:cNvPr>
          <p:cNvSpPr txBox="1"/>
          <p:nvPr/>
        </p:nvSpPr>
        <p:spPr>
          <a:xfrm>
            <a:off x="9220200" y="9651772"/>
            <a:ext cx="8915400" cy="400110"/>
          </a:xfrm>
          <a:prstGeom prst="rect">
            <a:avLst/>
          </a:prstGeom>
          <a:noFill/>
        </p:spPr>
        <p:txBody>
          <a:bodyPr wrap="square">
            <a:spAutoFit/>
          </a:bodyPr>
          <a:lstStyle/>
          <a:p>
            <a:r>
              <a:rPr lang="es-ES_tradnl" sz="2000" noProof="0" dirty="0">
                <a:solidFill>
                  <a:srgbClr val="0E0E0E"/>
                </a:solidFill>
                <a:effectLst/>
                <a:latin typeface="Arial" panose="020B0604020202020204" pitchFamily="34" charset="0"/>
                <a:cs typeface="Arial" panose="020B0604020202020204" pitchFamily="34" charset="0"/>
              </a:rPr>
              <a:t>Los datos se expresan en dólares estadounidenses corrientes</a:t>
            </a:r>
            <a:endParaRPr lang="es-ES_tradnl" sz="2000" noProof="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674434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A299D-7145-6D35-3175-D94FB5290FB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AB5F8C-9156-59CB-038C-E59B2E9985F9}"/>
              </a:ext>
            </a:extLst>
          </p:cNvPr>
          <p:cNvSpPr txBox="1"/>
          <p:nvPr/>
        </p:nvSpPr>
        <p:spPr>
          <a:xfrm>
            <a:off x="2371725" y="3805178"/>
            <a:ext cx="13544550" cy="2862322"/>
          </a:xfrm>
          <a:prstGeom prst="rect">
            <a:avLst/>
          </a:prstGeom>
          <a:noFill/>
        </p:spPr>
        <p:txBody>
          <a:bodyPr wrap="square" rtlCol="0">
            <a:spAutoFit/>
          </a:bodyPr>
          <a:lstStyle/>
          <a:p>
            <a:pPr algn="ctr"/>
            <a:r>
              <a:rPr lang="es-ES_tradnl" sz="3600" b="1" noProof="0" dirty="0">
                <a:solidFill>
                  <a:schemeClr val="accent1"/>
                </a:solidFill>
                <a:latin typeface="Arial" panose="020B0604020202020204" pitchFamily="34" charset="0"/>
                <a:cs typeface="Arial" panose="020B0604020202020204" pitchFamily="34" charset="0"/>
              </a:rPr>
              <a:t>GNI</a:t>
            </a:r>
            <a:r>
              <a:rPr lang="es-ES_tradnl" sz="3600" noProof="0" dirty="0">
                <a:latin typeface="Arial" panose="020B0604020202020204" pitchFamily="34" charset="0"/>
                <a:cs typeface="Arial" panose="020B0604020202020204" pitchFamily="34" charset="0"/>
              </a:rPr>
              <a:t> es la suma del valor agregado por todos los productores residentes más cualquier impuesto sobre productos (menos subsidios) no incluido en la valoración de la producción, más los ingresos netos primarios (compensación de empleados e ingresos por propiedad) recibidos del extranjero</a:t>
            </a:r>
          </a:p>
        </p:txBody>
      </p:sp>
      <p:grpSp>
        <p:nvGrpSpPr>
          <p:cNvPr id="4" name="Group 3">
            <a:extLst>
              <a:ext uri="{FF2B5EF4-FFF2-40B4-BE49-F238E27FC236}">
                <a16:creationId xmlns:a16="http://schemas.microsoft.com/office/drawing/2014/main" id="{3567F7D4-A5B3-2102-3F83-F0B978FC6838}"/>
              </a:ext>
            </a:extLst>
          </p:cNvPr>
          <p:cNvGrpSpPr/>
          <p:nvPr/>
        </p:nvGrpSpPr>
        <p:grpSpPr>
          <a:xfrm>
            <a:off x="2390775" y="3646438"/>
            <a:ext cx="685800" cy="685800"/>
            <a:chOff x="6324600" y="4114799"/>
            <a:chExt cx="685800" cy="685800"/>
          </a:xfrm>
        </p:grpSpPr>
        <p:cxnSp>
          <p:nvCxnSpPr>
            <p:cNvPr id="5" name="Straight Connector 4">
              <a:extLst>
                <a:ext uri="{FF2B5EF4-FFF2-40B4-BE49-F238E27FC236}">
                  <a16:creationId xmlns:a16="http://schemas.microsoft.com/office/drawing/2014/main" id="{2FAA5CE6-9411-1252-CDEC-E18DB2B75C6B}"/>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8DCA3C9-71C7-39F1-F9AF-02ABA029478B}"/>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19577D3-8787-13AA-42D2-9E2CB8292418}"/>
              </a:ext>
            </a:extLst>
          </p:cNvPr>
          <p:cNvGrpSpPr/>
          <p:nvPr/>
        </p:nvGrpSpPr>
        <p:grpSpPr>
          <a:xfrm rot="10800000">
            <a:off x="15211425" y="5954762"/>
            <a:ext cx="685800" cy="685800"/>
            <a:chOff x="6324600" y="4114799"/>
            <a:chExt cx="685800" cy="685800"/>
          </a:xfrm>
        </p:grpSpPr>
        <p:cxnSp>
          <p:nvCxnSpPr>
            <p:cNvPr id="8" name="Straight Connector 7">
              <a:extLst>
                <a:ext uri="{FF2B5EF4-FFF2-40B4-BE49-F238E27FC236}">
                  <a16:creationId xmlns:a16="http://schemas.microsoft.com/office/drawing/2014/main" id="{68855C16-82BD-C38E-3041-77E8297098A9}"/>
                </a:ext>
              </a:extLst>
            </p:cNvPr>
            <p:cNvCxnSpPr/>
            <p:nvPr/>
          </p:nvCxnSpPr>
          <p:spPr>
            <a:xfrm flipV="1">
              <a:off x="6324600" y="4114799"/>
              <a:ext cx="0" cy="68580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D0D699-259E-2D0C-AA40-F8C08F48EF81}"/>
                </a:ext>
              </a:extLst>
            </p:cNvPr>
            <p:cNvCxnSpPr/>
            <p:nvPr/>
          </p:nvCxnSpPr>
          <p:spPr>
            <a:xfrm>
              <a:off x="6324600" y="4114799"/>
              <a:ext cx="685800" cy="0"/>
            </a:xfrm>
            <a:prstGeom prst="line">
              <a:avLst/>
            </a:prstGeom>
            <a:ln w="38100" cap="sq">
              <a:solidFill>
                <a:schemeClr val="accent1"/>
              </a:solidFill>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7153235"/>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C9144-0319-5065-6E17-E1F59DCEAE1B}"/>
            </a:ext>
          </a:extLst>
        </p:cNvPr>
        <p:cNvGrpSpPr/>
        <p:nvPr/>
      </p:nvGrpSpPr>
      <p:grpSpPr>
        <a:xfrm>
          <a:off x="0" y="0"/>
          <a:ext cx="0" cy="0"/>
          <a:chOff x="0" y="0"/>
          <a:chExt cx="0" cy="0"/>
        </a:xfrm>
      </p:grpSpPr>
      <p:pic>
        <p:nvPicPr>
          <p:cNvPr id="5" name="Picture 1" descr="A map of the world&#10;&#10;Description automatically generated">
            <a:extLst>
              <a:ext uri="{FF2B5EF4-FFF2-40B4-BE49-F238E27FC236}">
                <a16:creationId xmlns:a16="http://schemas.microsoft.com/office/drawing/2014/main" id="{F2997EAD-DD76-BC8E-8178-693C59207DE1}"/>
              </a:ext>
            </a:extLst>
          </p:cNvPr>
          <p:cNvPicPr>
            <a:picLocks noChangeAspect="1"/>
          </p:cNvPicPr>
          <p:nvPr/>
        </p:nvPicPr>
        <p:blipFill rotWithShape="1">
          <a:blip r:embed="rId3"/>
          <a:srcRect l="4261" t="1703" r="1065"/>
          <a:stretch/>
        </p:blipFill>
        <p:spPr bwMode="auto">
          <a:xfrm>
            <a:off x="5351782" y="1905000"/>
            <a:ext cx="12903561" cy="8382000"/>
          </a:xfrm>
          <a:prstGeom prst="rect">
            <a:avLst/>
          </a:prstGeom>
          <a:ln>
            <a:noFill/>
          </a:ln>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4472357-F729-2330-BBB0-E7B1F6EDD7E3}"/>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categorización según el banco mundial</a:t>
            </a:r>
          </a:p>
        </p:txBody>
      </p:sp>
      <p:sp>
        <p:nvSpPr>
          <p:cNvPr id="3" name="Slide Number Placeholder 2">
            <a:extLst>
              <a:ext uri="{FF2B5EF4-FFF2-40B4-BE49-F238E27FC236}">
                <a16:creationId xmlns:a16="http://schemas.microsoft.com/office/drawing/2014/main" id="{630E9921-9FA4-DD89-7EEB-E5C7F32C5465}"/>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8</a:t>
            </a:fld>
            <a:endParaRPr lang="es-ES_tradnl" noProof="0" dirty="0"/>
          </a:p>
        </p:txBody>
      </p:sp>
      <p:sp>
        <p:nvSpPr>
          <p:cNvPr id="6" name="Rectangle 5">
            <a:extLst>
              <a:ext uri="{FF2B5EF4-FFF2-40B4-BE49-F238E27FC236}">
                <a16:creationId xmlns:a16="http://schemas.microsoft.com/office/drawing/2014/main" id="{D095B2FC-642F-B6CD-3017-478C53A9ECD3}"/>
              </a:ext>
            </a:extLst>
          </p:cNvPr>
          <p:cNvSpPr/>
          <p:nvPr/>
        </p:nvSpPr>
        <p:spPr>
          <a:xfrm>
            <a:off x="1080000" y="2160000"/>
            <a:ext cx="4604657" cy="3170099"/>
          </a:xfrm>
          <a:prstGeom prst="rect">
            <a:avLst/>
          </a:prstGeom>
        </p:spPr>
        <p:txBody>
          <a:bodyPr wrap="square">
            <a:spAutoFit/>
          </a:bodyPr>
          <a:lstStyle/>
          <a:p>
            <a:pPr marL="342900" lvl="0" indent="-342900" algn="just">
              <a:spcBef>
                <a:spcPts val="400"/>
              </a:spcBef>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Low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$1,135 or less</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Lower middle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between $1,136 and $4,465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Upper middle income: </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between $4,466 and $13,845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a:p>
            <a:pPr marL="342900" lvl="0" indent="-342900" algn="just">
              <a:spcAft>
                <a:spcPts val="600"/>
              </a:spcAft>
              <a:buFont typeface="Symbol" pitchFamily="2" charset="2"/>
              <a:buChar char=""/>
            </a:pPr>
            <a:r>
              <a:rPr lang="en-US" sz="2000" b="1" noProof="0" dirty="0">
                <a:effectLst/>
                <a:latin typeface="Arial" panose="020B0604020202020204" pitchFamily="34" charset="0"/>
                <a:ea typeface="Times New Roman" panose="02020603050405020304" pitchFamily="18" charset="0"/>
                <a:cs typeface="Times New Roman" panose="02020603050405020304" pitchFamily="18" charset="0"/>
              </a:rPr>
              <a:t>High income</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 “</a:t>
            </a:r>
            <a:r>
              <a:rPr lang="en-US" sz="2000" i="1" noProof="0" dirty="0">
                <a:effectLst/>
                <a:latin typeface="Arial" panose="020B0604020202020204" pitchFamily="34" charset="0"/>
                <a:ea typeface="Times New Roman" panose="02020603050405020304" pitchFamily="18" charset="0"/>
                <a:cs typeface="Times New Roman" panose="02020603050405020304" pitchFamily="18" charset="0"/>
              </a:rPr>
              <a:t>GNI per capita was more than $13,845</a:t>
            </a:r>
            <a:r>
              <a:rPr lang="en-US" sz="2000" noProof="0" dirty="0">
                <a:effectLst/>
                <a:latin typeface="Arial" panose="020B0604020202020204" pitchFamily="34" charset="0"/>
                <a:ea typeface="Times New Roman" panose="02020603050405020304" pitchFamily="18" charset="0"/>
                <a:cs typeface="Times New Roman" panose="02020603050405020304" pitchFamily="18" charset="0"/>
              </a:rPr>
              <a:t>”.</a:t>
            </a:r>
          </a:p>
        </p:txBody>
      </p:sp>
      <p:sp>
        <p:nvSpPr>
          <p:cNvPr id="7" name="Rectangle 5">
            <a:extLst>
              <a:ext uri="{FF2B5EF4-FFF2-40B4-BE49-F238E27FC236}">
                <a16:creationId xmlns:a16="http://schemas.microsoft.com/office/drawing/2014/main" id="{104ED854-56CC-0075-9534-AAB9EBC1AD9C}"/>
              </a:ext>
            </a:extLst>
          </p:cNvPr>
          <p:cNvSpPr/>
          <p:nvPr/>
        </p:nvSpPr>
        <p:spPr>
          <a:xfrm>
            <a:off x="975725" y="9819501"/>
            <a:ext cx="3977275" cy="276999"/>
          </a:xfrm>
          <a:prstGeom prst="rect">
            <a:avLst/>
          </a:prstGeom>
        </p:spPr>
        <p:txBody>
          <a:bodyPr wrap="square">
            <a:spAutoFit/>
          </a:bodyPr>
          <a:lstStyle/>
          <a:p>
            <a:pPr lvl="0" algn="just">
              <a:spcAft>
                <a:spcPts val="600"/>
              </a:spcAft>
            </a:pPr>
            <a:r>
              <a:rPr lang="es-ES_tradnl" sz="1200" noProof="0" dirty="0">
                <a:effectLst/>
                <a:latin typeface="Arial" panose="020B0604020202020204" pitchFamily="34" charset="0"/>
                <a:ea typeface="Times New Roman" panose="02020603050405020304" pitchFamily="18" charset="0"/>
                <a:cs typeface="Times New Roman" panose="02020603050405020304" pitchFamily="18" charset="0"/>
              </a:rPr>
              <a:t>* Todos los cálculos hechos sobre los GNI de 2022.</a:t>
            </a:r>
          </a:p>
        </p:txBody>
      </p:sp>
    </p:spTree>
    <p:extLst>
      <p:ext uri="{BB962C8B-B14F-4D97-AF65-F5344CB8AC3E}">
        <p14:creationId xmlns:p14="http://schemas.microsoft.com/office/powerpoint/2010/main" val="1164272326"/>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a:extLst>
            <a:ext uri="{FF2B5EF4-FFF2-40B4-BE49-F238E27FC236}">
              <a16:creationId xmlns:a16="http://schemas.microsoft.com/office/drawing/2014/main" id="{88EE76D4-3D57-2475-27F2-D959B2A2F9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94F75-BCA4-ECE5-00F3-426665069AEA}"/>
              </a:ext>
            </a:extLst>
          </p:cNvPr>
          <p:cNvSpPr>
            <a:spLocks noGrp="1"/>
          </p:cNvSpPr>
          <p:nvPr>
            <p:ph type="title"/>
          </p:nvPr>
        </p:nvSpPr>
        <p:spPr>
          <a:xfrm>
            <a:off x="876300" y="571411"/>
            <a:ext cx="11087100" cy="1338828"/>
          </a:xfrm>
        </p:spPr>
        <p:txBody>
          <a:bodyPr/>
          <a:lstStyle/>
          <a:p>
            <a:r>
              <a:rPr lang="es-ES_tradnl" noProof="0" dirty="0">
                <a:solidFill>
                  <a:schemeClr val="accent1"/>
                </a:solidFill>
              </a:rPr>
              <a:t>introducción</a:t>
            </a:r>
            <a:br>
              <a:rPr lang="es-ES_tradnl" noProof="0" dirty="0"/>
            </a:br>
            <a:r>
              <a:rPr lang="es-ES_tradnl" noProof="0" dirty="0"/>
              <a:t>cual es el problema de esta clasificación?</a:t>
            </a:r>
          </a:p>
        </p:txBody>
      </p:sp>
      <p:sp>
        <p:nvSpPr>
          <p:cNvPr id="3" name="Slide Number Placeholder 2">
            <a:extLst>
              <a:ext uri="{FF2B5EF4-FFF2-40B4-BE49-F238E27FC236}">
                <a16:creationId xmlns:a16="http://schemas.microsoft.com/office/drawing/2014/main" id="{D2952F6F-3277-8920-6EE9-FB007E66C3FE}"/>
              </a:ext>
            </a:extLst>
          </p:cNvPr>
          <p:cNvSpPr>
            <a:spLocks noGrp="1"/>
          </p:cNvSpPr>
          <p:nvPr>
            <p:ph type="sldNum" sz="quarter" idx="10"/>
          </p:nvPr>
        </p:nvSpPr>
        <p:spPr/>
        <p:txBody>
          <a:bodyPr/>
          <a:lstStyle/>
          <a:p>
            <a:pPr algn="l"/>
            <a:r>
              <a:rPr lang="es-ES_tradnl" noProof="0" dirty="0"/>
              <a:t>page</a:t>
            </a:r>
          </a:p>
          <a:p>
            <a:pPr algn="l"/>
            <a:r>
              <a:rPr lang="es-ES_tradnl" noProof="0" dirty="0"/>
              <a:t>0</a:t>
            </a:r>
            <a:fld id="{37D409AB-2201-4E18-8A34-C31753AD9B06}" type="slidenum">
              <a:rPr lang="es-ES_tradnl" noProof="0" smtClean="0"/>
              <a:pPr algn="l"/>
              <a:t>9</a:t>
            </a:fld>
            <a:endParaRPr lang="es-ES_tradnl" noProof="0" dirty="0"/>
          </a:p>
        </p:txBody>
      </p:sp>
      <p:pic>
        <p:nvPicPr>
          <p:cNvPr id="4" name="Picture 1">
            <a:extLst>
              <a:ext uri="{FF2B5EF4-FFF2-40B4-BE49-F238E27FC236}">
                <a16:creationId xmlns:a16="http://schemas.microsoft.com/office/drawing/2014/main" id="{E6A6B187-4C36-8296-8FBF-F126C0C444A7}"/>
              </a:ext>
            </a:extLst>
          </p:cNvPr>
          <p:cNvPicPr>
            <a:picLocks noChangeAspect="1"/>
          </p:cNvPicPr>
          <p:nvPr/>
        </p:nvPicPr>
        <p:blipFill>
          <a:blip r:embed="rId3"/>
          <a:stretch>
            <a:fillRect/>
          </a:stretch>
        </p:blipFill>
        <p:spPr>
          <a:xfrm>
            <a:off x="5943600" y="2095500"/>
            <a:ext cx="12327612" cy="7962900"/>
          </a:xfrm>
          <a:prstGeom prst="rect">
            <a:avLst/>
          </a:prstGeom>
        </p:spPr>
      </p:pic>
      <p:sp>
        <p:nvSpPr>
          <p:cNvPr id="5" name="Rectangle 4">
            <a:extLst>
              <a:ext uri="{FF2B5EF4-FFF2-40B4-BE49-F238E27FC236}">
                <a16:creationId xmlns:a16="http://schemas.microsoft.com/office/drawing/2014/main" id="{BA658F5F-92B4-9243-DE64-BBF39C6A0BC3}"/>
              </a:ext>
            </a:extLst>
          </p:cNvPr>
          <p:cNvSpPr/>
          <p:nvPr/>
        </p:nvSpPr>
        <p:spPr>
          <a:xfrm>
            <a:off x="7325700" y="3591900"/>
            <a:ext cx="180000" cy="180000"/>
          </a:xfrm>
          <a:prstGeom prst="rect">
            <a:avLst/>
          </a:prstGeom>
          <a:solidFill>
            <a:srgbClr val="00800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6" name="Rectangle 5">
            <a:extLst>
              <a:ext uri="{FF2B5EF4-FFF2-40B4-BE49-F238E27FC236}">
                <a16:creationId xmlns:a16="http://schemas.microsoft.com/office/drawing/2014/main" id="{2593B158-77AA-707D-81F4-D3D54BCC138E}"/>
              </a:ext>
            </a:extLst>
          </p:cNvPr>
          <p:cNvSpPr/>
          <p:nvPr/>
        </p:nvSpPr>
        <p:spPr>
          <a:xfrm flipH="1">
            <a:off x="7325700" y="2804405"/>
            <a:ext cx="180000" cy="180000"/>
          </a:xfrm>
          <a:prstGeom prst="rect">
            <a:avLst/>
          </a:prstGeom>
          <a:solidFill>
            <a:srgbClr val="FF181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7" name="Rectangle 6">
            <a:extLst>
              <a:ext uri="{FF2B5EF4-FFF2-40B4-BE49-F238E27FC236}">
                <a16:creationId xmlns:a16="http://schemas.microsoft.com/office/drawing/2014/main" id="{FD79D24B-FFA2-73FE-CCB1-952DC21F289D}"/>
              </a:ext>
            </a:extLst>
          </p:cNvPr>
          <p:cNvSpPr/>
          <p:nvPr/>
        </p:nvSpPr>
        <p:spPr>
          <a:xfrm flipH="1" flipV="1">
            <a:off x="7325700" y="3390900"/>
            <a:ext cx="218100" cy="106337"/>
          </a:xfrm>
          <a:prstGeom prst="rect">
            <a:avLst/>
          </a:prstGeom>
          <a:solidFill>
            <a:srgbClr val="FEFF0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8" name="Rectangle 7">
            <a:extLst>
              <a:ext uri="{FF2B5EF4-FFF2-40B4-BE49-F238E27FC236}">
                <a16:creationId xmlns:a16="http://schemas.microsoft.com/office/drawing/2014/main" id="{A0BECA24-AD85-F1C5-7772-534821B3DFE2}"/>
              </a:ext>
            </a:extLst>
          </p:cNvPr>
          <p:cNvSpPr/>
          <p:nvPr/>
        </p:nvSpPr>
        <p:spPr>
          <a:xfrm flipH="1">
            <a:off x="7325700" y="3105904"/>
            <a:ext cx="180000" cy="180000"/>
          </a:xfrm>
          <a:prstGeom prst="rect">
            <a:avLst/>
          </a:prstGeom>
          <a:solidFill>
            <a:srgbClr val="FFA50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S_tradnl" sz="2800" noProof="0" dirty="0">
              <a:solidFill>
                <a:schemeClr val="tx1"/>
              </a:solidFill>
            </a:endParaRPr>
          </a:p>
        </p:txBody>
      </p:sp>
      <p:sp>
        <p:nvSpPr>
          <p:cNvPr id="10" name="TextBox 9">
            <a:extLst>
              <a:ext uri="{FF2B5EF4-FFF2-40B4-BE49-F238E27FC236}">
                <a16:creationId xmlns:a16="http://schemas.microsoft.com/office/drawing/2014/main" id="{AE8B5946-1969-F4EF-912B-04CC68B60DF1}"/>
              </a:ext>
            </a:extLst>
          </p:cNvPr>
          <p:cNvSpPr txBox="1"/>
          <p:nvPr/>
        </p:nvSpPr>
        <p:spPr>
          <a:xfrm>
            <a:off x="1080000" y="2160000"/>
            <a:ext cx="5168400" cy="4375557"/>
          </a:xfrm>
          <a:prstGeom prst="rect">
            <a:avLst/>
          </a:prstGeom>
          <a:noFill/>
        </p:spPr>
        <p:txBody>
          <a:bodyPr wrap="square">
            <a:spAutoFit/>
          </a:bodyPr>
          <a:lstStyle/>
          <a:p>
            <a:pPr marL="347472" indent="-347472" algn="just">
              <a:spcBef>
                <a:spcPts val="400"/>
              </a:spcBef>
              <a:spcAft>
                <a:spcPts val="600"/>
              </a:spcAft>
              <a:buFont typeface="Arial" panose="020B0604020202020204" pitchFamily="34" charset="0"/>
              <a:buChar char="•"/>
            </a:pPr>
            <a:r>
              <a:rPr lang="es-ES_tradnl" sz="2000" dirty="0">
                <a:solidFill>
                  <a:srgbClr val="0A091B"/>
                </a:solidFill>
                <a:latin typeface="Arial" panose="020B0604020202020204" pitchFamily="34" charset="0"/>
              </a:rPr>
              <a:t>Los clústeres están dispersos y muy próximos entre sí.</a:t>
            </a:r>
            <a:endParaRPr lang="es-ES_tradnl" sz="2000" dirty="0">
              <a:latin typeface="Arial" panose="020B0604020202020204" pitchFamily="34" charset="0"/>
              <a:cs typeface="Times New Roman" panose="02020603050405020304" pitchFamily="18" charset="0"/>
            </a:endParaRPr>
          </a:p>
          <a:p>
            <a:pPr algn="just">
              <a:spcBef>
                <a:spcPts val="400"/>
              </a:spcBef>
              <a:spcAft>
                <a:spcPts val="600"/>
              </a:spcAft>
            </a:pPr>
            <a:endParaRPr lang="es-ES_tradnl" sz="2000" noProof="0" dirty="0">
              <a:solidFill>
                <a:srgbClr val="0A091B"/>
              </a:solidFill>
              <a:effectLst/>
              <a:latin typeface="Arial" panose="020B0604020202020204" pitchFamily="34" charset="0"/>
            </a:endParaRP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Coeficiente de variación: 132.14%.</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Media de ingresos altos: U$S 41,120.30 (CV = 59.58%).</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Media de ingresos medios altos: U$S 7,973 (CV = 33.38%).</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Diferencia: 1.45 desviaciones estándar.</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Inercia: 796.</a:t>
            </a:r>
          </a:p>
          <a:p>
            <a:pPr marL="347472" indent="-347472" algn="just" rtl="0" eaLnBrk="1" latinLnBrk="0" hangingPunct="1">
              <a:spcBef>
                <a:spcPts val="400"/>
              </a:spcBef>
              <a:spcAft>
                <a:spcPts val="600"/>
              </a:spcAft>
              <a:buFont typeface="Arial" panose="020B0604020202020204" pitchFamily="34" charset="0"/>
              <a:buChar char="•"/>
            </a:pPr>
            <a:r>
              <a:rPr lang="es-ES_tradnl" sz="2000" noProof="0" dirty="0">
                <a:solidFill>
                  <a:srgbClr val="0A091B"/>
                </a:solidFill>
                <a:effectLst/>
                <a:latin typeface="Arial" panose="020B0604020202020204" pitchFamily="34" charset="0"/>
              </a:rPr>
              <a:t>Coeficiente de </a:t>
            </a:r>
            <a:r>
              <a:rPr lang="es-ES_tradnl" sz="2000" noProof="0" dirty="0" err="1">
                <a:solidFill>
                  <a:srgbClr val="0A091B"/>
                </a:solidFill>
                <a:effectLst/>
                <a:latin typeface="Arial" panose="020B0604020202020204" pitchFamily="34" charset="0"/>
              </a:rPr>
              <a:t>Silhouette</a:t>
            </a:r>
            <a:r>
              <a:rPr lang="es-ES_tradnl" sz="2000" noProof="0" dirty="0">
                <a:solidFill>
                  <a:srgbClr val="0A091B"/>
                </a:solidFill>
                <a:effectLst/>
                <a:latin typeface="Arial" panose="020B0604020202020204" pitchFamily="34" charset="0"/>
              </a:rPr>
              <a:t>: 0.26.</a:t>
            </a:r>
          </a:p>
        </p:txBody>
      </p:sp>
    </p:spTree>
    <p:extLst>
      <p:ext uri="{BB962C8B-B14F-4D97-AF65-F5344CB8AC3E}">
        <p14:creationId xmlns:p14="http://schemas.microsoft.com/office/powerpoint/2010/main" val="209722072"/>
      </p:ext>
    </p:extLst>
  </p:cSld>
  <p:clrMapOvr>
    <a:masterClrMapping/>
  </p:clrMapOvr>
  <mc:AlternateContent xmlns:mc="http://schemas.openxmlformats.org/markup-compatibility/2006" xmlns:p14="http://schemas.microsoft.com/office/powerpoint/2010/main">
    <mc:Choice Requires="p14">
      <p:transition spd="slow" p14:dur="2500">
        <p14:flip dir="r"/>
      </p:transition>
    </mc:Choice>
    <mc:Fallback xmlns="">
      <p:transition spd="slow">
        <p:fade/>
      </p:transition>
    </mc:Fallback>
  </mc:AlternateContent>
</p:sld>
</file>

<file path=ppt/theme/theme1.xml><?xml version="1.0" encoding="utf-8"?>
<a:theme xmlns:a="http://schemas.openxmlformats.org/drawingml/2006/main" name="GENARAL LAYOUT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MAGE SLIDES">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ORTFOLIO">
  <a:themeElements>
    <a:clrScheme name="SIMPLICITY - Bright Blue">
      <a:dk1>
        <a:srgbClr val="0A091B"/>
      </a:dk1>
      <a:lt1>
        <a:srgbClr val="F2F2F5"/>
      </a:lt1>
      <a:dk2>
        <a:srgbClr val="858591"/>
      </a:dk2>
      <a:lt2>
        <a:srgbClr val="FFFFFF"/>
      </a:lt2>
      <a:accent1>
        <a:srgbClr val="00B0F0"/>
      </a:accent1>
      <a:accent2>
        <a:srgbClr val="C0C0C8"/>
      </a:accent2>
      <a:accent3>
        <a:srgbClr val="00B0F0"/>
      </a:accent3>
      <a:accent4>
        <a:srgbClr val="00B0F0"/>
      </a:accent4>
      <a:accent5>
        <a:srgbClr val="00B0F0"/>
      </a:accent5>
      <a:accent6>
        <a:srgbClr val="00B0F0"/>
      </a:accent6>
      <a:hlink>
        <a:srgbClr val="0084B4"/>
      </a:hlink>
      <a:folHlink>
        <a:srgbClr val="5CD3FF"/>
      </a:folHlink>
    </a:clrScheme>
    <a:fontScheme name="Simplicity - Roboto">
      <a:majorFont>
        <a:latin typeface="Roboto Condensed"/>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7E820BC968220543B3C07D7F3B320FD8" ma:contentTypeVersion="7" ma:contentTypeDescription="Crear nuevo documento." ma:contentTypeScope="" ma:versionID="f73952996919311060278db4a8184b96">
  <xsd:schema xmlns:xsd="http://www.w3.org/2001/XMLSchema" xmlns:xs="http://www.w3.org/2001/XMLSchema" xmlns:p="http://schemas.microsoft.com/office/2006/metadata/properties" xmlns:ns2="50af3143-1a85-4780-9672-3680903b6a28" xmlns:ns3="306ff84c-c354-4ecb-b251-bd950dec1a15" targetNamespace="http://schemas.microsoft.com/office/2006/metadata/properties" ma:root="true" ma:fieldsID="4369c53f7bbb50d8ebff19ba198770ab" ns2:_="" ns3:_="">
    <xsd:import namespace="50af3143-1a85-4780-9672-3680903b6a28"/>
    <xsd:import namespace="306ff84c-c354-4ecb-b251-bd950dec1a15"/>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af3143-1a85-4780-9672-3680903b6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06ff84c-c354-4ecb-b251-bd950dec1a15" elementFormDefault="qualified">
    <xsd:import namespace="http://schemas.microsoft.com/office/2006/documentManagement/types"/>
    <xsd:import namespace="http://schemas.microsoft.com/office/infopath/2007/PartnerControls"/>
    <xsd:element name="SharedWithUsers" ma:index="12"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3473EC3-3F07-45D8-BC6B-2C6DDADD822D}">
  <ds:schemaRefs>
    <ds:schemaRef ds:uri="http://schemas.microsoft.com/sharepoint/v3/contenttype/forms"/>
  </ds:schemaRefs>
</ds:datastoreItem>
</file>

<file path=customXml/itemProps2.xml><?xml version="1.0" encoding="utf-8"?>
<ds:datastoreItem xmlns:ds="http://schemas.openxmlformats.org/officeDocument/2006/customXml" ds:itemID="{B83A74A2-6E3F-420A-90D0-968000355F72}">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8673830-E3BB-46E5-A8B0-8843BD741C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af3143-1a85-4780-9672-3680903b6a28"/>
    <ds:schemaRef ds:uri="306ff84c-c354-4ecb-b251-bd950dec1a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43464</TotalTime>
  <Words>7435</Words>
  <Application>Microsoft Macintosh PowerPoint</Application>
  <PresentationFormat>Custom</PresentationFormat>
  <Paragraphs>992</Paragraphs>
  <Slides>44</Slides>
  <Notes>20</Notes>
  <HiddenSlides>1</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44</vt:i4>
      </vt:variant>
    </vt:vector>
  </HeadingPairs>
  <TitlesOfParts>
    <vt:vector size="55" baseType="lpstr">
      <vt:lpstr>.SF NS</vt:lpstr>
      <vt:lpstr>Arial</vt:lpstr>
      <vt:lpstr>Calibri</vt:lpstr>
      <vt:lpstr>Google Sans</vt:lpstr>
      <vt:lpstr>Lato Semibold</vt:lpstr>
      <vt:lpstr>Roboto</vt:lpstr>
      <vt:lpstr>Roboto Condensed</vt:lpstr>
      <vt:lpstr>Symbol</vt:lpstr>
      <vt:lpstr>GENARAL LAYOUTS</vt:lpstr>
      <vt:lpstr>IMAGE SLIDES</vt:lpstr>
      <vt:lpstr>PORTFOLIO</vt:lpstr>
      <vt:lpstr>PowerPoint Presentation</vt:lpstr>
      <vt:lpstr>Agenda de la presentación</vt:lpstr>
      <vt:lpstr>PowerPoint Presentation</vt:lpstr>
      <vt:lpstr>introducción contexto</vt:lpstr>
      <vt:lpstr>introducción dataset Banco Mundial</vt:lpstr>
      <vt:lpstr>introducción clasificación del Banco mundial</vt:lpstr>
      <vt:lpstr>PowerPoint Presentation</vt:lpstr>
      <vt:lpstr>introducción categorización según el banco mundial</vt:lpstr>
      <vt:lpstr>introducción cual es el problema de esta clasificación?</vt:lpstr>
      <vt:lpstr>introducción una clasificación alternativa (K-means)</vt:lpstr>
      <vt:lpstr>PowerPoint Presentation</vt:lpstr>
      <vt:lpstr>objetivos limitación de las clasificaciones estáticas</vt:lpstr>
      <vt:lpstr>objetivos objetivo general del trabajo</vt:lpstr>
      <vt:lpstr>objetivos objetivos específicos</vt:lpstr>
      <vt:lpstr>PowerPoint Presentation</vt:lpstr>
      <vt:lpstr>metodología Dynamic Time Warping (DTW)</vt:lpstr>
      <vt:lpstr>metodología Dynamic Time Warping (DTW)</vt:lpstr>
      <vt:lpstr>metodología Dynamic Time Warping implementación</vt:lpstr>
      <vt:lpstr>metodología clustering y reducción dimensional</vt:lpstr>
      <vt:lpstr>PowerPoint Presentation</vt:lpstr>
      <vt:lpstr>PowerPoint Presentation</vt:lpstr>
      <vt:lpstr>resultados Austria vs Bélgica</vt:lpstr>
      <vt:lpstr>resultados Japón vs Etiopía</vt:lpstr>
      <vt:lpstr>PowerPoint Presentation</vt:lpstr>
      <vt:lpstr>analicemos Argentina comparando con Latinoamérica</vt:lpstr>
      <vt:lpstr>analicemos Argentina top 15 de países mas similares</vt:lpstr>
      <vt:lpstr>analicemos Argentina top 15 de países mas distintos</vt:lpstr>
      <vt:lpstr>analicemos Argentina vs Uruguay</vt:lpstr>
      <vt:lpstr>analicemos Argentina vs Brasil</vt:lpstr>
      <vt:lpstr>analicemos Argentina vs clusters Banco Mundial</vt:lpstr>
      <vt:lpstr>analicemos Argentina Argentina vs clusters k-means</vt:lpstr>
      <vt:lpstr>PowerPoint Presentation</vt:lpstr>
      <vt:lpstr>clustering con DTW sobre las clasificaciones</vt:lpstr>
      <vt:lpstr>clustering con DTW clúster 0 - ”economías con shocks estructurales" (16 países)</vt:lpstr>
      <vt:lpstr>clustering con DTW cluster 1 - ”volatilidad extrema" (11 países) </vt:lpstr>
      <vt:lpstr>clustering con DTW clúster 2 - ”economías estables desarrolladas" (47 países)</vt:lpstr>
      <vt:lpstr>clustering con DTW cluster 3 - ”economías en crecimiento sostenido" (67 países)</vt:lpstr>
      <vt:lpstr>PowerPoint Presentation</vt:lpstr>
      <vt:lpstr>conclusiones DTW como herramienta de análisis económico</vt:lpstr>
      <vt:lpstr>conclusiones DTW</vt:lpstr>
      <vt:lpstr>conclusiones Argentina comparado con el resto del mundo</vt:lpstr>
      <vt:lpstr>conclusiones Argentina comparada con Latinoamérica</vt:lpstr>
      <vt:lpstr>conclusiones Argentina comparada con Latinoamérica</vt:lpstr>
      <vt:lpstr>PowerPoint Presentation</vt:lpstr>
    </vt:vector>
  </TitlesOfParts>
  <Company>diakov.net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Палотенце</dc:creator>
  <cp:lastModifiedBy>Miguel Kiszkurno</cp:lastModifiedBy>
  <cp:revision>1007</cp:revision>
  <dcterms:created xsi:type="dcterms:W3CDTF">2015-01-20T11:47:48Z</dcterms:created>
  <dcterms:modified xsi:type="dcterms:W3CDTF">2025-11-24T18:44:09Z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0x0101007E820BC968220543B3C07D7F3B320FD8</vt:lpwstr>
  </property>
</Properties>
</file>